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624" autoAdjust="0"/>
  </p:normalViewPr>
  <p:slideViewPr>
    <p:cSldViewPr snapToGrid="0">
      <p:cViewPr>
        <p:scale>
          <a:sx n="80" d="100"/>
          <a:sy n="80" d="100"/>
        </p:scale>
        <p:origin x="-54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12"/>
          <c:y val="1.683619596536693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НДФЛ</c:v>
                </c:pt>
                <c:pt idx="1">
                  <c:v>Налог, взимаемый в связи в упрощенной системой налогообложения</c:v>
                </c:pt>
                <c:pt idx="2">
                  <c:v>ЕСХН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Арендная плата за землю</c:v>
                </c:pt>
                <c:pt idx="7">
                  <c:v>Штрафы</c:v>
                </c:pt>
                <c:pt idx="8">
                  <c:v>Аренда имущества</c:v>
                </c:pt>
                <c:pt idx="9">
                  <c:v>Доходы от продажи земельных участков</c:v>
                </c:pt>
                <c:pt idx="10">
                  <c:v>Финансовая помощь из других бюджетов бюджетной системы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518.6</c:v>
                </c:pt>
                <c:pt idx="1">
                  <c:v>37.1</c:v>
                </c:pt>
                <c:pt idx="2">
                  <c:v>215.2</c:v>
                </c:pt>
                <c:pt idx="3">
                  <c:v>142.69999999999999</c:v>
                </c:pt>
                <c:pt idx="4">
                  <c:v>1819.4</c:v>
                </c:pt>
                <c:pt idx="5">
                  <c:v>32.6</c:v>
                </c:pt>
                <c:pt idx="6">
                  <c:v>1195</c:v>
                </c:pt>
                <c:pt idx="7">
                  <c:v>25.7</c:v>
                </c:pt>
                <c:pt idx="8">
                  <c:v>158</c:v>
                </c:pt>
                <c:pt idx="9">
                  <c:v>22.4</c:v>
                </c:pt>
                <c:pt idx="10">
                  <c:v>2497.3000000000002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356"/>
          <c:h val="0.8307606580080308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48E-2"/>
          <c:w val="0.83063598169663377"/>
          <c:h val="0.506209939218124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Средства массовой информации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">
                  <c:v>53.6</c:v>
                </c:pt>
                <c:pt idx="1">
                  <c:v>0.8</c:v>
                </c:pt>
                <c:pt idx="2">
                  <c:v>0.3000000000000001</c:v>
                </c:pt>
                <c:pt idx="3">
                  <c:v>2.2999999999999998</c:v>
                </c:pt>
                <c:pt idx="4">
                  <c:v>2.2000000000000002</c:v>
                </c:pt>
                <c:pt idx="5">
                  <c:v>40.700000000000003</c:v>
                </c:pt>
                <c:pt idx="6">
                  <c:v>7.0000000000000021E-2</c:v>
                </c:pt>
                <c:pt idx="7">
                  <c:v>1.0000000000000004E-2</c:v>
                </c:pt>
              </c:numCache>
            </c:numRef>
          </c:val>
        </c:ser>
        <c:dLbls>
          <c:showVal val="1"/>
        </c:dLbls>
        <c:shape val="cylinder"/>
        <c:axId val="97804288"/>
        <c:axId val="97807744"/>
        <c:axId val="0"/>
      </c:bar3DChart>
      <c:catAx>
        <c:axId val="97804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7807744"/>
        <c:crosses val="autoZero"/>
        <c:auto val="1"/>
        <c:lblAlgn val="ctr"/>
        <c:lblOffset val="100"/>
      </c:catAx>
      <c:valAx>
        <c:axId val="97807744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978042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2130425"/>
            <a:ext cx="7900060" cy="2797835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за 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presentationml/2006/ole">
            <p:oleObj spid="_x0000_s25602" name="Диаграмма" r:id="rId3" imgW="8229600" imgH="453382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2013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3541" y="1270660"/>
          <a:ext cx="8261073" cy="419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6522,8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6664,0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3721,8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4166,7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 из областного бюджета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2801,0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2497,3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7722,8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7392,3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-1200,0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-728,3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2013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6664,0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8" y="1757547"/>
            <a:ext cx="1413164" cy="712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518,6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5060" y="1765465"/>
            <a:ext cx="2945080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Налог, взимаемый в связи с упрощённой системой налогообложения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0768" y="1781299"/>
            <a:ext cx="1306287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физ.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1819,4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63538" y="3176648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32,6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238003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землю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1195,0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5642" y="4296890"/>
            <a:ext cx="2398815" cy="583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78181" y="5130140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2497,3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87289" y="4324599"/>
            <a:ext cx="2428504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5797" y="4263241"/>
            <a:ext cx="2149434" cy="10687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продажи </a:t>
            </a:r>
            <a:r>
              <a:rPr lang="ru-RU" dirty="0" err="1" smtClean="0"/>
              <a:t>зем</a:t>
            </a:r>
            <a:r>
              <a:rPr lang="ru-RU" dirty="0" smtClean="0"/>
              <a:t>. </a:t>
            </a:r>
            <a:r>
              <a:rPr lang="ru-RU" dirty="0" err="1" smtClean="0"/>
              <a:t>уч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22,4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Тарасовского района в 2013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2013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7392,3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3964,7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161,1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3007,0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6899" y="4975761"/>
            <a:ext cx="3372592" cy="7718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6898" y="5009408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172,9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2013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Ефремово-Степановского с/</a:t>
            </a:r>
            <a:r>
              <a:rPr lang="ru-RU" sz="3500" b="1" dirty="0" err="1" smtClean="0">
                <a:latin typeface="Times New Roman" pitchFamily="18" charset="0"/>
              </a:rPr>
              <a:t>п</a:t>
            </a:r>
            <a:endParaRPr lang="ru-RU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Тарасовского района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85775" y="1903413"/>
          <a:ext cx="8310563" cy="4621212"/>
        </p:xfrm>
        <a:graphic>
          <a:graphicData uri="http://schemas.openxmlformats.org/presentationml/2006/ole">
            <p:oleObj spid="_x0000_s2050" name="Диаграмма" r:id="rId3" imgW="8324926" imgH="462915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Ефремово-Степановского с/</a:t>
            </a:r>
            <a:r>
              <a:rPr lang="ru-RU" sz="3500" b="1" dirty="0" err="1" smtClean="0">
                <a:latin typeface="Times New Roman" pitchFamily="18" charset="0"/>
              </a:rPr>
              <a:t>п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presentationml/2006/ole">
            <p:oleObj spid="_x0000_s1026" name="Диаграмма" r:id="rId3" imgW="8229600" imgH="453382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951038"/>
          <a:ext cx="8215313" cy="4525962"/>
        </p:xfrm>
        <a:graphic>
          <a:graphicData uri="http://schemas.openxmlformats.org/presentationml/2006/ole">
            <p:oleObj spid="_x0000_s24578" name="Диаграмма" r:id="rId3" imgW="8229600" imgH="453382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214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Graph</vt:lpstr>
      <vt:lpstr>Отчет об исполнении бюджета Ефремово-Степановского сельского поселения Тарасовского района за 2013 год</vt:lpstr>
      <vt:lpstr>Основные параметры исполнения бюджета Ефремово-Степановского сельского поселения  Тарасовского района  за 2013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2013 год исполнены в сумме 6664,0 тыс. рублей</vt:lpstr>
      <vt:lpstr>Поступление собственных доходов в бюджет  Ефремово-Степановского с/п Тарасовского района в 2013 году</vt:lpstr>
      <vt:lpstr>Расходы бюджета Ефремово-Степановского сельского поселения Тарасовского района за 2013 год исполнены в сумме 7392,3 тыс. рублей</vt:lpstr>
      <vt:lpstr>Доля расходов бюджета Ефремово-Степановского сельского поселения Тарасовского района за 2013 год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Бондаренко Л.Н.</cp:lastModifiedBy>
  <cp:revision>78</cp:revision>
  <dcterms:created xsi:type="dcterms:W3CDTF">2014-05-06T10:06:48Z</dcterms:created>
  <dcterms:modified xsi:type="dcterms:W3CDTF">2014-05-15T06:01:37Z</dcterms:modified>
</cp:coreProperties>
</file>