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1">
                  <c:v>Налоги на прибыль, доходы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299.8</c:v>
                </c:pt>
                <c:pt idx="2">
                  <c:v>1098.5</c:v>
                </c:pt>
                <c:pt idx="3">
                  <c:v>2378.1</c:v>
                </c:pt>
                <c:pt idx="4">
                  <c:v>9.8000000000000007</c:v>
                </c:pt>
                <c:pt idx="5">
                  <c:v>197.1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0.1164556706674557"/>
          <c:w val="0.22367509931846666"/>
          <c:h val="0.23610970473481188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6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305.8</c:v>
                </c:pt>
                <c:pt idx="1">
                  <c:v>1098.5</c:v>
                </c:pt>
                <c:pt idx="2">
                  <c:v>2197.6999999999998</c:v>
                </c:pt>
                <c:pt idx="3">
                  <c:v>10.200000000000001</c:v>
                </c:pt>
                <c:pt idx="4">
                  <c:v>199.2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41"/>
          <c:y val="1.8355954510753406E-2"/>
          <c:w val="0.33750631406923237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313.10000000000002</c:v>
                </c:pt>
                <c:pt idx="1">
                  <c:v>1098.5</c:v>
                </c:pt>
                <c:pt idx="2">
                  <c:v>2197.6999999999998</c:v>
                </c:pt>
                <c:pt idx="3">
                  <c:v>10.6</c:v>
                </c:pt>
                <c:pt idx="4">
                  <c:v>201.3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237"/>
          <c:h val="0.95458711319273071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4363.3</c:v>
                </c:pt>
                <c:pt idx="1">
                  <c:v>69.3</c:v>
                </c:pt>
                <c:pt idx="2">
                  <c:v>236.7</c:v>
                </c:pt>
                <c:pt idx="3">
                  <c:v>1737.2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65"/>
          <c:w val="0.34302247219013726"/>
          <c:h val="0.8699291344358901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расходы</c:v>
                </c:pt>
                <c:pt idx="1">
                  <c:v>Жилищно-коммунальное хозяйство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4367.2</c:v>
                </c:pt>
                <c:pt idx="1">
                  <c:v>246.9</c:v>
                </c:pt>
                <c:pt idx="2">
                  <c:v>1480.3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1998"/>
          <c:y val="0.11892319700152965"/>
          <c:w val="0.34302621703789488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2581</c:v>
                </c:pt>
                <c:pt idx="1">
                  <c:v>2023.9</c:v>
                </c:pt>
                <c:pt idx="2">
                  <c:v>1777.2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4892.3</c:v>
                </c:pt>
                <c:pt idx="1">
                  <c:v>4382.6000000000004</c:v>
                </c:pt>
                <c:pt idx="2">
                  <c:v>4317.2</c:v>
                </c:pt>
              </c:numCache>
            </c:numRef>
          </c:val>
        </c:ser>
        <c:gapWidth val="75"/>
        <c:shape val="box"/>
        <c:axId val="115948160"/>
        <c:axId val="116183424"/>
        <c:axId val="0"/>
      </c:bar3DChart>
      <c:catAx>
        <c:axId val="115948160"/>
        <c:scaling>
          <c:orientation val="minMax"/>
        </c:scaling>
        <c:axPos val="b"/>
        <c:numFmt formatCode="General" sourceLinked="1"/>
        <c:majorTickMark val="none"/>
        <c:tickLblPos val="nextTo"/>
        <c:crossAx val="116183424"/>
        <c:crosses val="autoZero"/>
        <c:auto val="1"/>
        <c:lblAlgn val="ctr"/>
        <c:lblOffset val="100"/>
      </c:catAx>
      <c:valAx>
        <c:axId val="1161834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15948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12E-2"/>
          <c:y val="0.76202160102572325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2018 - 2020 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10.10.2017 №79/1)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 год и на плановый период 2019 и 2020 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2018-2020 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18.11.2017г. №80)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42857" custScaleY="332684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51749" custScaleY="223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29958" custScaleY="242719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24412" custScaleY="280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15,4%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81,8%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2,2%</a:t>
          </a: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806" custLinFactNeighborY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5437" custLinFactNeighborY="-6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ПРОЕКТ Бюджета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2018 год и на плановый период 2019 и 2020 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2018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решения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7473,3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6406,5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6094,4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3983,3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3811,4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3821,2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3490,0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2595,1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2273,2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7473,3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6406,5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6094,4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проекта решения 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2018 год и на плановый период 2019 и 2020 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2018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2018 и 2019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8598862"/>
              </p:ext>
            </p:extLst>
          </p:nvPr>
        </p:nvGraphicFramePr>
        <p:xfrm>
          <a:off x="501650" y="1646238"/>
          <a:ext cx="7688263" cy="4214812"/>
        </p:xfrm>
        <a:graphic>
          <a:graphicData uri="http://schemas.openxmlformats.org/presentationml/2006/ole">
            <p:oleObj spid="_x0000_s2077" name="Worksheet" r:id="rId3" imgW="8096351" imgH="4438563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7315903"/>
              </p:ext>
            </p:extLst>
          </p:nvPr>
        </p:nvGraphicFramePr>
        <p:xfrm>
          <a:off x="1193800" y="2570163"/>
          <a:ext cx="7140575" cy="3551237"/>
        </p:xfrm>
        <a:graphic>
          <a:graphicData uri="http://schemas.openxmlformats.org/presentationml/2006/ole">
            <p:oleObj spid="_x0000_s3099" name="Worksheet" r:id="rId3" imgW="8829759" imgH="4391011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2018 год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7473,3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2018 и 2019 годов</a:t>
            </a:r>
            <a:br>
              <a:rPr lang="ru-RU" sz="1600" dirty="0" smtClean="0"/>
            </a:br>
            <a:r>
              <a:rPr lang="ru-RU" sz="1600" dirty="0" smtClean="0"/>
              <a:t>Всего: 2018 год – 6322,5 тыс. руб., 2019 год – 6233,2 тыс.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2582</TotalTime>
  <Words>463</Words>
  <Application>Microsoft Office PowerPoint</Application>
  <PresentationFormat>Экран (4:3)</PresentationFormat>
  <Paragraphs>90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Worksheet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ПРОЕКТ Бюджета Ефремово-Степановского сельского поселения на 2018 год и на плановый период 2019 и 2020 годах направлен на решение следующих ключевых задач: </vt:lpstr>
      <vt:lpstr>Основные параметры проекта решения Собрания депутатов «О бюджете Ефремово-Степановского сельского поселения Тарасовского района на 2018 год и на плановый период 2019 и 2020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2018 и 2019 годов</vt:lpstr>
      <vt:lpstr>Безвозмездные поступления из других бюджетов бюджетной системы РФ (плановые назначения)</vt:lpstr>
      <vt:lpstr>Расходы проекта бюджета Ефремово-Степановского сельского поселения Тарасовского района на 2018 год Всего – 7473,3 тыс. руб.</vt:lpstr>
      <vt:lpstr>Расходы бюджета Ефремово-Степановского сельского поселения Тарасовского района на плановый период 2018 и 2019 годов Всего: 2018 год – 6322,5 тыс. руб., 2019 год – 6233,2 тыс. рублей</vt:lpstr>
      <vt:lpstr>Слайд 10</vt:lpstr>
      <vt:lpstr>Муниципальные программы Ефремово-Степановского сельского поселения </vt:lpstr>
      <vt:lpstr>Расходы проекта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2018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251</cp:revision>
  <dcterms:created xsi:type="dcterms:W3CDTF">2014-05-12T05:45:38Z</dcterms:created>
  <dcterms:modified xsi:type="dcterms:W3CDTF">2017-12-15T11:28:35Z</dcterms:modified>
</cp:coreProperties>
</file>