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vml" ContentType="application/vnd.openxmlformats-officedocument.vmlDrawing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charts/chart6.xml" ContentType="application/vnd.openxmlformats-officedocument.drawingml.chart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notesMasterIdLst>
    <p:notesMasterId r:id="rId16"/>
  </p:notesMasterIdLst>
  <p:sldIdLst>
    <p:sldId id="256" r:id="rId2"/>
    <p:sldId id="264" r:id="rId3"/>
    <p:sldId id="258" r:id="rId4"/>
    <p:sldId id="259" r:id="rId5"/>
    <p:sldId id="273" r:id="rId6"/>
    <p:sldId id="274" r:id="rId7"/>
    <p:sldId id="261" r:id="rId8"/>
    <p:sldId id="262" r:id="rId9"/>
    <p:sldId id="275" r:id="rId10"/>
    <p:sldId id="263" r:id="rId11"/>
    <p:sldId id="265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9C14F3A0-70C6-4286-B4F1-66F289CE5F50}">
          <p14:sldIdLst>
            <p14:sldId id="256"/>
            <p14:sldId id="264"/>
            <p14:sldId id="258"/>
          </p14:sldIdLst>
        </p14:section>
        <p14:section name="Раздел без заголовка" id="{17005400-6675-4E70-A3D5-0EC4F9C5A1BC}">
          <p14:sldIdLst>
            <p14:sldId id="259"/>
            <p14:sldId id="273"/>
            <p14:sldId id="274"/>
            <p14:sldId id="261"/>
            <p14:sldId id="262"/>
            <p14:sldId id="275"/>
            <p14:sldId id="263"/>
            <p14:sldId id="265"/>
            <p14:sldId id="270"/>
            <p14:sldId id="271"/>
            <p14:sldId id="272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CCFF"/>
    <a:srgbClr val="CC0000"/>
    <a:srgbClr val="D07006"/>
    <a:srgbClr val="BF173F"/>
    <a:srgbClr val="A779A0"/>
    <a:srgbClr val="DCEAE0"/>
    <a:srgbClr val="C6400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615" autoAdjust="0"/>
    <p:restoredTop sz="86447" autoAdjust="0"/>
  </p:normalViewPr>
  <p:slideViewPr>
    <p:cSldViewPr>
      <p:cViewPr varScale="1">
        <p:scale>
          <a:sx n="109" d="100"/>
          <a:sy n="109" d="100"/>
        </p:scale>
        <p:origin x="-48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2262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2018 год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explosion val="25"/>
          <c:cat>
            <c:strRef>
              <c:f>Лист1!$A$2:$A$7</c:f>
              <c:strCache>
                <c:ptCount val="6"/>
                <c:pt idx="1">
                  <c:v>Налоги на прибыль, доходы</c:v>
                </c:pt>
                <c:pt idx="2">
                  <c:v>Налоги на совокупный доход</c:v>
                </c:pt>
                <c:pt idx="3">
                  <c:v>Налоги на имущество</c:v>
                </c:pt>
                <c:pt idx="4">
                  <c:v>Государственная пошлина</c:v>
                </c:pt>
                <c:pt idx="5">
                  <c:v>Доходы от использования имущества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0</c:v>
                </c:pt>
                <c:pt idx="1">
                  <c:v>299.8</c:v>
                </c:pt>
                <c:pt idx="2">
                  <c:v>1098.5</c:v>
                </c:pt>
                <c:pt idx="3">
                  <c:v>2378.1</c:v>
                </c:pt>
                <c:pt idx="4">
                  <c:v>9.8000000000000007</c:v>
                </c:pt>
                <c:pt idx="5">
                  <c:v>197.1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3984763187232072"/>
          <c:y val="0.11645567066745571"/>
          <c:w val="0.22367509931846669"/>
          <c:h val="0.23610970473481188"/>
        </c:manualLayout>
      </c:layout>
      <c:txPr>
        <a:bodyPr/>
        <a:lstStyle/>
        <a:p>
          <a:pPr>
            <a:defRPr sz="8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  <c:txPr>
        <a:bodyPr/>
        <a:lstStyle/>
        <a:p>
          <a:pPr>
            <a:defRPr sz="1600"/>
          </a:pPr>
          <a:endParaRPr lang="ru-RU"/>
        </a:p>
      </c:txPr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год</c:v>
                </c:pt>
              </c:strCache>
            </c:strRef>
          </c:tx>
          <c:explosion val="25"/>
          <c:cat>
            <c:strRef>
              <c:f>Лист1!$A$2:$A$6</c:f>
              <c:strCache>
                <c:ptCount val="5"/>
                <c:pt idx="0">
                  <c:v>Налоги на прибыль, доходы</c:v>
                </c:pt>
                <c:pt idx="1">
                  <c:v>Налоги на совокупный доход</c:v>
                </c:pt>
                <c:pt idx="2">
                  <c:v>Налоги на имущество</c:v>
                </c:pt>
                <c:pt idx="3">
                  <c:v>Государственная пошлина</c:v>
                </c:pt>
                <c:pt idx="4">
                  <c:v>Доходы от использования имущества, находящегося в государственной и муниципальной собственности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305.8</c:v>
                </c:pt>
                <c:pt idx="1">
                  <c:v>1098.5</c:v>
                </c:pt>
                <c:pt idx="2">
                  <c:v>2197.6999999999998</c:v>
                </c:pt>
                <c:pt idx="3">
                  <c:v>10.200000000000001</c:v>
                </c:pt>
                <c:pt idx="4">
                  <c:v>199.2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4362576140246652"/>
          <c:y val="1.8355954510753406E-2"/>
          <c:w val="0.33750631406923243"/>
          <c:h val="0.97116457200269868"/>
        </c:manualLayout>
      </c:layout>
    </c:legend>
    <c:plotVisOnly val="1"/>
    <c:dispBlanksAs val="zero"/>
  </c:chart>
  <c:txPr>
    <a:bodyPr/>
    <a:lstStyle/>
    <a:p>
      <a:pPr>
        <a:defRPr sz="9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  <c:txPr>
        <a:bodyPr/>
        <a:lstStyle/>
        <a:p>
          <a:pPr>
            <a:defRPr sz="1600"/>
          </a:pPr>
          <a:endParaRPr lang="ru-RU"/>
        </a:p>
      </c:txPr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2020 год</c:v>
                </c:pt>
              </c:strCache>
            </c:strRef>
          </c:tx>
          <c:explosion val="25"/>
          <c:cat>
            <c:strRef>
              <c:f>Лист1!$A$2:$A$6</c:f>
              <c:strCache>
                <c:ptCount val="5"/>
                <c:pt idx="0">
                  <c:v>Налоги на прибыль, доходы</c:v>
                </c:pt>
                <c:pt idx="1">
                  <c:v>Налоги на совокупный доход</c:v>
                </c:pt>
                <c:pt idx="2">
                  <c:v>Налоги на имущество</c:v>
                </c:pt>
                <c:pt idx="3">
                  <c:v>Государственная пошлина</c:v>
                </c:pt>
                <c:pt idx="4">
                  <c:v>Доходы от использования имущества, находящегося в государственной и муниципальной собственности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313.10000000000002</c:v>
                </c:pt>
                <c:pt idx="1">
                  <c:v>1098.5</c:v>
                </c:pt>
                <c:pt idx="2">
                  <c:v>2197.6999999999998</c:v>
                </c:pt>
                <c:pt idx="3">
                  <c:v>10.6</c:v>
                </c:pt>
                <c:pt idx="4">
                  <c:v>201.3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4362576140246663"/>
          <c:y val="2.3092328216631083E-2"/>
          <c:w val="0.33750631406923243"/>
          <c:h val="0.9545871131927306"/>
        </c:manualLayout>
      </c:layout>
    </c:legend>
    <c:plotVisOnly val="1"/>
    <c:dispBlanksAs val="zero"/>
  </c:chart>
  <c:txPr>
    <a:bodyPr/>
    <a:lstStyle/>
    <a:p>
      <a:pPr>
        <a:defRPr sz="9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год</c:v>
                </c:pt>
              </c:strCache>
            </c:strRef>
          </c:tx>
          <c:explosion val="25"/>
          <c:cat>
            <c:strRef>
              <c:f>Лист1!$A$2:$A$5</c:f>
              <c:strCache>
                <c:ptCount val="4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Жилищно-коммунальное хозяйство</c:v>
                </c:pt>
                <c:pt idx="3">
                  <c:v>Культура и кинематография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4363.3</c:v>
                </c:pt>
                <c:pt idx="1">
                  <c:v>69.3</c:v>
                </c:pt>
                <c:pt idx="2">
                  <c:v>236.7</c:v>
                </c:pt>
                <c:pt idx="3">
                  <c:v>1737.2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3759925009625562"/>
          <c:y val="0.11892319700152967"/>
          <c:w val="0.34302247219013732"/>
          <c:h val="0.86992913443589037"/>
        </c:manualLayout>
      </c:layout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2020 год</c:v>
                </c:pt>
              </c:strCache>
            </c:strRef>
          </c:tx>
          <c:explosion val="25"/>
          <c:cat>
            <c:strRef>
              <c:f>Лист1!$A$2:$A$4</c:f>
              <c:strCache>
                <c:ptCount val="3"/>
                <c:pt idx="0">
                  <c:v>Общегосударственные расходы</c:v>
                </c:pt>
                <c:pt idx="1">
                  <c:v>Жилищно-коммунальное хозяйство</c:v>
                </c:pt>
                <c:pt idx="2">
                  <c:v>Культура и кинематография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4367.2</c:v>
                </c:pt>
                <c:pt idx="1">
                  <c:v>246.9</c:v>
                </c:pt>
                <c:pt idx="2">
                  <c:v>1480.3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375876763385202"/>
          <c:y val="0.11892319700152967"/>
          <c:w val="0.34302621703789493"/>
          <c:h val="0.81495626547179867"/>
        </c:manualLayout>
      </c:layout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бюджета, формируемые в рамках муниципальных программ Ефремово-Степановского сельского поселения</c:v>
                </c:pt>
              </c:strCache>
            </c:strRef>
          </c:tx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elete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2581</c:v>
                </c:pt>
                <c:pt idx="1">
                  <c:v>2023.9</c:v>
                </c:pt>
                <c:pt idx="2">
                  <c:v>1777.2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непрограммные расходы бюджета поселения</c:v>
                </c:pt>
              </c:strCache>
            </c:strRef>
          </c:tx>
          <c:dLbls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4892.3</c:v>
                </c:pt>
                <c:pt idx="1">
                  <c:v>4382.6000000000004</c:v>
                </c:pt>
                <c:pt idx="2">
                  <c:v>4317.2</c:v>
                </c:pt>
              </c:numCache>
            </c:numRef>
          </c:val>
        </c:ser>
        <c:gapWidth val="75"/>
        <c:shape val="box"/>
        <c:axId val="123119104"/>
        <c:axId val="123120640"/>
        <c:axId val="0"/>
      </c:bar3DChart>
      <c:catAx>
        <c:axId val="123119104"/>
        <c:scaling>
          <c:orientation val="minMax"/>
        </c:scaling>
        <c:axPos val="b"/>
        <c:numFmt formatCode="General" sourceLinked="1"/>
        <c:majorTickMark val="none"/>
        <c:tickLblPos val="nextTo"/>
        <c:crossAx val="123120640"/>
        <c:crosses val="autoZero"/>
        <c:auto val="1"/>
        <c:lblAlgn val="ctr"/>
        <c:lblOffset val="100"/>
      </c:catAx>
      <c:valAx>
        <c:axId val="123120640"/>
        <c:scaling>
          <c:orientation val="minMax"/>
        </c:scaling>
        <c:axPos val="l"/>
        <c:majorGridlines/>
        <c:numFmt formatCode="0%" sourceLinked="1"/>
        <c:majorTickMark val="none"/>
        <c:tickLblPos val="nextTo"/>
        <c:spPr>
          <a:ln w="9525">
            <a:noFill/>
          </a:ln>
        </c:spPr>
        <c:crossAx val="12311910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7.1318290074851826E-2"/>
          <c:y val="0.76202160102572336"/>
          <c:w val="0.85427700009720997"/>
          <c:h val="0.22035711957348478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302C1D-471D-4984-AC1C-386959096126}" type="doc">
      <dgm:prSet loTypeId="urn:microsoft.com/office/officeart/2005/8/layout/default#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072766C4-D6B0-45A8-AA12-167A8B31B9B8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Прогноз социально-экономического развития </a:t>
          </a:r>
          <a:r>
            <a:rPr lang="ru-RU" dirty="0" err="1" smtClean="0">
              <a:solidFill>
                <a:schemeClr val="tx1"/>
              </a:solidFill>
            </a:rPr>
            <a:t>Ефремово-Степановского</a:t>
          </a:r>
          <a:r>
            <a:rPr lang="ru-RU" dirty="0" smtClean="0">
              <a:solidFill>
                <a:schemeClr val="tx1"/>
              </a:solidFill>
            </a:rPr>
            <a:t> сельского поселения на 2018 - 2020 годы 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(Постановление Администрации </a:t>
          </a:r>
          <a:r>
            <a:rPr lang="ru-RU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Ефремово-Степановского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сельского поселения от 10.10.2017 №79/1)</a:t>
          </a:r>
          <a:endParaRPr lang="ru-RU" dirty="0" smtClean="0">
            <a:solidFill>
              <a:schemeClr val="tx1"/>
            </a:solidFill>
          </a:endParaRPr>
        </a:p>
      </dgm:t>
    </dgm:pt>
    <dgm:pt modelId="{C54F216C-2076-4AF2-89F1-CD9191FA3785}" type="parTrans" cxnId="{C86F3B14-5772-47F3-A8A3-D47B04A576E0}">
      <dgm:prSet/>
      <dgm:spPr/>
      <dgm:t>
        <a:bodyPr/>
        <a:lstStyle/>
        <a:p>
          <a:endParaRPr lang="ru-RU"/>
        </a:p>
      </dgm:t>
    </dgm:pt>
    <dgm:pt modelId="{05C63D3B-89C3-406A-8899-BC3BB7756FE9}" type="sibTrans" cxnId="{C86F3B14-5772-47F3-A8A3-D47B04A576E0}">
      <dgm:prSet/>
      <dgm:spPr/>
      <dgm:t>
        <a:bodyPr/>
        <a:lstStyle/>
        <a:p>
          <a:endParaRPr lang="ru-RU"/>
        </a:p>
      </dgm:t>
    </dgm:pt>
    <dgm:pt modelId="{C9EA666E-2D7C-4663-848D-8F552294B1AD}">
      <dgm:prSet custT="1"/>
      <dgm:spPr>
        <a:solidFill>
          <a:schemeClr val="accent5">
            <a:lumMod val="20000"/>
            <a:lumOff val="80000"/>
            <a:alpha val="50000"/>
          </a:schemeClr>
        </a:solidFill>
      </dgm:spPr>
      <dgm:t>
        <a:bodyPr/>
        <a:lstStyle/>
        <a:p>
          <a:r>
            <a:rPr lang="ru-RU" sz="16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Основа формирования бюджета </a:t>
          </a:r>
          <a:r>
            <a:rPr lang="ru-RU" sz="1600" b="1" dirty="0" err="1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Ефремово-Степановского</a:t>
          </a:r>
          <a:r>
            <a:rPr lang="ru-RU" sz="16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сельского поселения на 2018 год и на плановый период 2019 и 2020 годов</a:t>
          </a:r>
          <a:endParaRPr lang="ru-RU" sz="1600" b="1" dirty="0">
            <a:solidFill>
              <a:schemeClr val="accent6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227E8E4F-CF97-44A5-A5FA-9879223453B3}" type="parTrans" cxnId="{B0A277E2-323C-4A69-B70E-16DDB4F635BB}">
      <dgm:prSet/>
      <dgm:spPr/>
      <dgm:t>
        <a:bodyPr/>
        <a:lstStyle/>
        <a:p>
          <a:endParaRPr lang="ru-RU"/>
        </a:p>
      </dgm:t>
    </dgm:pt>
    <dgm:pt modelId="{9DA2AC34-981A-49C0-873B-01A2C3713962}" type="sibTrans" cxnId="{B0A277E2-323C-4A69-B70E-16DDB4F635BB}">
      <dgm:prSet/>
      <dgm:spPr/>
      <dgm:t>
        <a:bodyPr/>
        <a:lstStyle/>
        <a:p>
          <a:endParaRPr lang="ru-RU"/>
        </a:p>
      </dgm:t>
    </dgm:pt>
    <dgm:pt modelId="{98B75CC1-0CAF-43D0-A5B8-320BF21132B7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Муниципальные программы </a:t>
          </a:r>
          <a:r>
            <a:rPr lang="ru-RU" dirty="0" err="1" smtClean="0">
              <a:solidFill>
                <a:schemeClr val="tx1"/>
              </a:solidFill>
            </a:rPr>
            <a:t>Ефремово-Степановского</a:t>
          </a:r>
          <a:r>
            <a:rPr lang="ru-RU" dirty="0" smtClean="0">
              <a:solidFill>
                <a:schemeClr val="tx1"/>
              </a:solidFill>
            </a:rPr>
            <a:t> сельского поселения</a:t>
          </a:r>
          <a:endParaRPr lang="ru-RU" dirty="0">
            <a:solidFill>
              <a:schemeClr val="tx1"/>
            </a:solidFill>
          </a:endParaRPr>
        </a:p>
      </dgm:t>
    </dgm:pt>
    <dgm:pt modelId="{CFF6242E-338F-4A60-B329-6922436A9F6D}" type="parTrans" cxnId="{8FF939D1-09C0-43BD-A153-9F958EC49730}">
      <dgm:prSet/>
      <dgm:spPr/>
      <dgm:t>
        <a:bodyPr/>
        <a:lstStyle/>
        <a:p>
          <a:endParaRPr lang="ru-RU"/>
        </a:p>
      </dgm:t>
    </dgm:pt>
    <dgm:pt modelId="{41F43E39-8BB0-4822-9905-F04D3E6405E4}" type="sibTrans" cxnId="{8FF939D1-09C0-43BD-A153-9F958EC49730}">
      <dgm:prSet/>
      <dgm:spPr/>
      <dgm:t>
        <a:bodyPr/>
        <a:lstStyle/>
        <a:p>
          <a:endParaRPr lang="ru-RU"/>
        </a:p>
      </dgm:t>
    </dgm:pt>
    <dgm:pt modelId="{47618143-2FAE-46C8-87A0-27D57FA3B1CC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Положения послания Президента РФ Федеральному Собранию РФ, определяющие бюджетную политику в РФ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22D5FE1-D416-4D98-9710-736BA4444A47}" type="parTrans" cxnId="{59D4229D-2B52-4228-AC97-6982D5D0AA3E}">
      <dgm:prSet/>
      <dgm:spPr/>
      <dgm:t>
        <a:bodyPr/>
        <a:lstStyle/>
        <a:p>
          <a:endParaRPr lang="ru-RU"/>
        </a:p>
      </dgm:t>
    </dgm:pt>
    <dgm:pt modelId="{2C489CEA-FAA2-4348-B5BD-37AE6A08F5E9}" type="sibTrans" cxnId="{59D4229D-2B52-4228-AC97-6982D5D0AA3E}">
      <dgm:prSet/>
      <dgm:spPr/>
      <dgm:t>
        <a:bodyPr/>
        <a:lstStyle/>
        <a:p>
          <a:endParaRPr lang="ru-RU"/>
        </a:p>
      </dgm:t>
    </dgm:pt>
    <dgm:pt modelId="{9C2633D2-9394-4B6B-9481-26057C599F0C}">
      <dgm:prSet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Об основных направлениях бюджетной политики и налоговой политики  </a:t>
          </a:r>
          <a:r>
            <a:rPr lang="ru-RU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Ефремово-Степановского</a:t>
          </a:r>
          <a:r>
            <a: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сельского поселения на 2018-2020 годы (Постановление Администрации </a:t>
          </a:r>
          <a:r>
            <a:rPr lang="ru-RU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Ефремово-Степановского</a:t>
          </a:r>
          <a:r>
            <a: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сельского поселения от 18.11.2017г. №80)</a:t>
          </a:r>
          <a:endParaRPr lang="ru-RU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6C6B0B1A-D81C-4AC3-A411-6F83B1E259EF}" type="parTrans" cxnId="{E236DE8C-C4BC-4EB4-9BB2-84FB0FACA75D}">
      <dgm:prSet/>
      <dgm:spPr/>
      <dgm:t>
        <a:bodyPr/>
        <a:lstStyle/>
        <a:p>
          <a:endParaRPr lang="ru-RU"/>
        </a:p>
      </dgm:t>
    </dgm:pt>
    <dgm:pt modelId="{57797AD6-CE77-42B9-B658-82B1FA55B4D5}" type="sibTrans" cxnId="{E236DE8C-C4BC-4EB4-9BB2-84FB0FACA75D}">
      <dgm:prSet/>
      <dgm:spPr/>
      <dgm:t>
        <a:bodyPr/>
        <a:lstStyle/>
        <a:p>
          <a:endParaRPr lang="ru-RU"/>
        </a:p>
      </dgm:t>
    </dgm:pt>
    <dgm:pt modelId="{C3C154CE-4686-486C-AC9D-C172F9DE1064}" type="pres">
      <dgm:prSet presAssocID="{5F302C1D-471D-4984-AC1C-38695909612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5AAE102-8ED4-4850-8569-B7C359083262}" type="pres">
      <dgm:prSet presAssocID="{9C2633D2-9394-4B6B-9481-26057C599F0C}" presName="node" presStyleLbl="node1" presStyleIdx="0" presStyleCnt="5" custLinFactNeighborX="2759" custLinFactNeighborY="-398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307781-3C1E-4561-AED0-DC9D97A69E5E}" type="pres">
      <dgm:prSet presAssocID="{57797AD6-CE77-42B9-B658-82B1FA55B4D5}" presName="sibTrans" presStyleCnt="0"/>
      <dgm:spPr/>
    </dgm:pt>
    <dgm:pt modelId="{708B2EB3-74B2-47E0-9BCA-19B608F7E16E}" type="pres">
      <dgm:prSet presAssocID="{47618143-2FAE-46C8-87A0-27D57FA3B1CC}" presName="node" presStyleLbl="node1" presStyleIdx="1" presStyleCnt="5" custLinFactX="5172" custLinFactNeighborX="100000" custLinFactNeighborY="-398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DDC6CF-99C8-49A6-9527-2C22153F7ECD}" type="pres">
      <dgm:prSet presAssocID="{2C489CEA-FAA2-4348-B5BD-37AE6A08F5E9}" presName="sibTrans" presStyleCnt="0"/>
      <dgm:spPr/>
    </dgm:pt>
    <dgm:pt modelId="{6D445966-3F30-454D-82BE-0395345C2F90}" type="pres">
      <dgm:prSet presAssocID="{98B75CC1-0CAF-43D0-A5B8-320BF21132B7}" presName="node" presStyleLbl="node1" presStyleIdx="2" presStyleCnt="5" custLinFactY="53289" custLinFactNeighborX="-2069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C2F434-29E6-4F7E-AEE9-071BF0DA6D49}" type="pres">
      <dgm:prSet presAssocID="{41F43E39-8BB0-4822-9905-F04D3E6405E4}" presName="sibTrans" presStyleCnt="0"/>
      <dgm:spPr/>
    </dgm:pt>
    <dgm:pt modelId="{88FEBF96-E976-46D4-81AB-E77C42CEC9DE}" type="pres">
      <dgm:prSet presAssocID="{072766C4-D6B0-45A8-AA12-167A8B31B9B8}" presName="node" presStyleLbl="node1" presStyleIdx="3" presStyleCnt="5" custLinFactNeighborX="-49483" custLinFactNeighborY="366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94682A-61DE-4EB5-A55C-CD991BAC6C16}" type="pres">
      <dgm:prSet presAssocID="{05C63D3B-89C3-406A-8899-BC3BB7756FE9}" presName="sibTrans" presStyleCnt="0"/>
      <dgm:spPr/>
    </dgm:pt>
    <dgm:pt modelId="{EB02618D-F0D0-4A02-A37B-87B2006ABF18}" type="pres">
      <dgm:prSet presAssocID="{C9EA666E-2D7C-4663-848D-8F552294B1AD}" presName="node" presStyleLbl="node1" presStyleIdx="4" presStyleCnt="5" custLinFactNeighborX="-57414" custLinFactNeighborY="-645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EF09F16-E69C-472B-ACB3-78C879C789BF}" type="presOf" srcId="{98B75CC1-0CAF-43D0-A5B8-320BF21132B7}" destId="{6D445966-3F30-454D-82BE-0395345C2F90}" srcOrd="0" destOrd="0" presId="urn:microsoft.com/office/officeart/2005/8/layout/default#1"/>
    <dgm:cxn modelId="{8E676FF5-FECD-496F-A635-2CAA15AE792E}" type="presOf" srcId="{072766C4-D6B0-45A8-AA12-167A8B31B9B8}" destId="{88FEBF96-E976-46D4-81AB-E77C42CEC9DE}" srcOrd="0" destOrd="0" presId="urn:microsoft.com/office/officeart/2005/8/layout/default#1"/>
    <dgm:cxn modelId="{84697F0E-BD6C-4FB0-90EE-854313ECF068}" type="presOf" srcId="{9C2633D2-9394-4B6B-9481-26057C599F0C}" destId="{55AAE102-8ED4-4850-8569-B7C359083262}" srcOrd="0" destOrd="0" presId="urn:microsoft.com/office/officeart/2005/8/layout/default#1"/>
    <dgm:cxn modelId="{B05FCDF6-726A-4BF0-8FA8-EE6B81335ABE}" type="presOf" srcId="{5F302C1D-471D-4984-AC1C-386959096126}" destId="{C3C154CE-4686-486C-AC9D-C172F9DE1064}" srcOrd="0" destOrd="0" presId="urn:microsoft.com/office/officeart/2005/8/layout/default#1"/>
    <dgm:cxn modelId="{B0A277E2-323C-4A69-B70E-16DDB4F635BB}" srcId="{5F302C1D-471D-4984-AC1C-386959096126}" destId="{C9EA666E-2D7C-4663-848D-8F552294B1AD}" srcOrd="4" destOrd="0" parTransId="{227E8E4F-CF97-44A5-A5FA-9879223453B3}" sibTransId="{9DA2AC34-981A-49C0-873B-01A2C3713962}"/>
    <dgm:cxn modelId="{E236DE8C-C4BC-4EB4-9BB2-84FB0FACA75D}" srcId="{5F302C1D-471D-4984-AC1C-386959096126}" destId="{9C2633D2-9394-4B6B-9481-26057C599F0C}" srcOrd="0" destOrd="0" parTransId="{6C6B0B1A-D81C-4AC3-A411-6F83B1E259EF}" sibTransId="{57797AD6-CE77-42B9-B658-82B1FA55B4D5}"/>
    <dgm:cxn modelId="{8151B121-110D-4348-A5CB-FEDFC6051A39}" type="presOf" srcId="{47618143-2FAE-46C8-87A0-27D57FA3B1CC}" destId="{708B2EB3-74B2-47E0-9BCA-19B608F7E16E}" srcOrd="0" destOrd="0" presId="urn:microsoft.com/office/officeart/2005/8/layout/default#1"/>
    <dgm:cxn modelId="{59D4229D-2B52-4228-AC97-6982D5D0AA3E}" srcId="{5F302C1D-471D-4984-AC1C-386959096126}" destId="{47618143-2FAE-46C8-87A0-27D57FA3B1CC}" srcOrd="1" destOrd="0" parTransId="{122D5FE1-D416-4D98-9710-736BA4444A47}" sibTransId="{2C489CEA-FAA2-4348-B5BD-37AE6A08F5E9}"/>
    <dgm:cxn modelId="{C86F3B14-5772-47F3-A8A3-D47B04A576E0}" srcId="{5F302C1D-471D-4984-AC1C-386959096126}" destId="{072766C4-D6B0-45A8-AA12-167A8B31B9B8}" srcOrd="3" destOrd="0" parTransId="{C54F216C-2076-4AF2-89F1-CD9191FA3785}" sibTransId="{05C63D3B-89C3-406A-8899-BC3BB7756FE9}"/>
    <dgm:cxn modelId="{8FF939D1-09C0-43BD-A153-9F958EC49730}" srcId="{5F302C1D-471D-4984-AC1C-386959096126}" destId="{98B75CC1-0CAF-43D0-A5B8-320BF21132B7}" srcOrd="2" destOrd="0" parTransId="{CFF6242E-338F-4A60-B329-6922436A9F6D}" sibTransId="{41F43E39-8BB0-4822-9905-F04D3E6405E4}"/>
    <dgm:cxn modelId="{282CCAEE-B90C-43C7-ACEC-35729B07005E}" type="presOf" srcId="{C9EA666E-2D7C-4663-848D-8F552294B1AD}" destId="{EB02618D-F0D0-4A02-A37B-87B2006ABF18}" srcOrd="0" destOrd="0" presId="urn:microsoft.com/office/officeart/2005/8/layout/default#1"/>
    <dgm:cxn modelId="{A64CB0C3-2221-4E6F-A131-FF0DFD3CEB4E}" type="presParOf" srcId="{C3C154CE-4686-486C-AC9D-C172F9DE1064}" destId="{55AAE102-8ED4-4850-8569-B7C359083262}" srcOrd="0" destOrd="0" presId="urn:microsoft.com/office/officeart/2005/8/layout/default#1"/>
    <dgm:cxn modelId="{BA4A0543-483A-4C0D-ACC2-2F8A06DDBAC2}" type="presParOf" srcId="{C3C154CE-4686-486C-AC9D-C172F9DE1064}" destId="{C7307781-3C1E-4561-AED0-DC9D97A69E5E}" srcOrd="1" destOrd="0" presId="urn:microsoft.com/office/officeart/2005/8/layout/default#1"/>
    <dgm:cxn modelId="{4B7C0323-DB71-4585-B1A3-DC165E7B71C4}" type="presParOf" srcId="{C3C154CE-4686-486C-AC9D-C172F9DE1064}" destId="{708B2EB3-74B2-47E0-9BCA-19B608F7E16E}" srcOrd="2" destOrd="0" presId="urn:microsoft.com/office/officeart/2005/8/layout/default#1"/>
    <dgm:cxn modelId="{735CD609-30A6-4696-B71F-96775B416717}" type="presParOf" srcId="{C3C154CE-4686-486C-AC9D-C172F9DE1064}" destId="{8ADDC6CF-99C8-49A6-9527-2C22153F7ECD}" srcOrd="3" destOrd="0" presId="urn:microsoft.com/office/officeart/2005/8/layout/default#1"/>
    <dgm:cxn modelId="{0E2132FB-B100-481D-B7C9-64EBB904E947}" type="presParOf" srcId="{C3C154CE-4686-486C-AC9D-C172F9DE1064}" destId="{6D445966-3F30-454D-82BE-0395345C2F90}" srcOrd="4" destOrd="0" presId="urn:microsoft.com/office/officeart/2005/8/layout/default#1"/>
    <dgm:cxn modelId="{CF82B4C5-4764-4DD9-A3F3-7C30730DC315}" type="presParOf" srcId="{C3C154CE-4686-486C-AC9D-C172F9DE1064}" destId="{E3C2F434-29E6-4F7E-AEE9-071BF0DA6D49}" srcOrd="5" destOrd="0" presId="urn:microsoft.com/office/officeart/2005/8/layout/default#1"/>
    <dgm:cxn modelId="{EC4F833B-3B50-49E1-BC09-53AD7BA08721}" type="presParOf" srcId="{C3C154CE-4686-486C-AC9D-C172F9DE1064}" destId="{88FEBF96-E976-46D4-81AB-E77C42CEC9DE}" srcOrd="6" destOrd="0" presId="urn:microsoft.com/office/officeart/2005/8/layout/default#1"/>
    <dgm:cxn modelId="{7A9FBC1C-A237-48CA-8211-89C1EEB9ED43}" type="presParOf" srcId="{C3C154CE-4686-486C-AC9D-C172F9DE1064}" destId="{0394682A-61DE-4EB5-A55C-CD991BAC6C16}" srcOrd="7" destOrd="0" presId="urn:microsoft.com/office/officeart/2005/8/layout/default#1"/>
    <dgm:cxn modelId="{32C900BE-F729-4DD3-B38E-D2F0E7D6826A}" type="presParOf" srcId="{C3C154CE-4686-486C-AC9D-C172F9DE1064}" destId="{EB02618D-F0D0-4A02-A37B-87B2006ABF18}" srcOrd="8" destOrd="0" presId="urn:microsoft.com/office/officeart/2005/8/layout/default#1"/>
  </dgm:cxnLst>
  <dgm:bg>
    <a:solidFill>
      <a:schemeClr val="accent6">
        <a:lumMod val="40000"/>
        <a:lumOff val="60000"/>
      </a:schemeClr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C806FF5-77DF-43C1-8C8B-CBAC046D1C6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9358EDF-402D-4783-A73D-F860A8C5F9DC}">
      <dgm:prSet phldrT="[Текст]"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ru-RU" sz="1800" dirty="0" smtClean="0">
              <a:solidFill>
                <a:schemeClr val="accent5">
                  <a:lumMod val="50000"/>
                </a:schemeClr>
              </a:solidFill>
            </a:rPr>
            <a:t>Повышение эффективности  распределения бюджетных средств в целях ответственного подхода к принятию новых расходных обязательств с учетом их социально – экономической значимости</a:t>
          </a:r>
          <a:endParaRPr lang="ru-RU" sz="1800" dirty="0">
            <a:solidFill>
              <a:schemeClr val="accent5">
                <a:lumMod val="50000"/>
              </a:schemeClr>
            </a:solidFill>
          </a:endParaRPr>
        </a:p>
      </dgm:t>
    </dgm:pt>
    <dgm:pt modelId="{D43C23E8-A557-4488-B4C7-0F877E16E08C}" type="parTrans" cxnId="{22635033-5A97-4B4E-944A-FD05320E1200}">
      <dgm:prSet/>
      <dgm:spPr/>
      <dgm:t>
        <a:bodyPr/>
        <a:lstStyle/>
        <a:p>
          <a:endParaRPr lang="ru-RU"/>
        </a:p>
      </dgm:t>
    </dgm:pt>
    <dgm:pt modelId="{7E1A135B-2235-4665-A505-036E17C0CF53}" type="sibTrans" cxnId="{22635033-5A97-4B4E-944A-FD05320E1200}">
      <dgm:prSet/>
      <dgm:spPr/>
      <dgm:t>
        <a:bodyPr/>
        <a:lstStyle/>
        <a:p>
          <a:endParaRPr lang="ru-RU"/>
        </a:p>
      </dgm:t>
    </dgm:pt>
    <dgm:pt modelId="{325CB68E-016D-4B61-B632-9831BA1C5A94}">
      <dgm:prSet phldrT="[Текст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ru-RU" sz="1800" dirty="0" smtClean="0">
              <a:solidFill>
                <a:schemeClr val="accent2">
                  <a:lumMod val="50000"/>
                </a:schemeClr>
              </a:solidFill>
            </a:rPr>
            <a:t>Повышение эффективности и качества бюджетного планирования</a:t>
          </a:r>
          <a:endParaRPr lang="ru-RU" sz="1800" dirty="0">
            <a:solidFill>
              <a:schemeClr val="accent2">
                <a:lumMod val="50000"/>
              </a:schemeClr>
            </a:solidFill>
          </a:endParaRPr>
        </a:p>
      </dgm:t>
    </dgm:pt>
    <dgm:pt modelId="{96C4F8ED-AC6A-4D1F-8A82-B60C270B2579}" type="sibTrans" cxnId="{F36293F3-A84F-4964-ABA5-15059ECA61BA}">
      <dgm:prSet/>
      <dgm:spPr/>
      <dgm:t>
        <a:bodyPr/>
        <a:lstStyle/>
        <a:p>
          <a:endParaRPr lang="ru-RU"/>
        </a:p>
      </dgm:t>
    </dgm:pt>
    <dgm:pt modelId="{A242A7FE-2B2C-4427-A3DE-6E838754AAF1}" type="parTrans" cxnId="{F36293F3-A84F-4964-ABA5-15059ECA61BA}">
      <dgm:prSet/>
      <dgm:spPr/>
      <dgm:t>
        <a:bodyPr/>
        <a:lstStyle/>
        <a:p>
          <a:endParaRPr lang="ru-RU"/>
        </a:p>
      </dgm:t>
    </dgm:pt>
    <dgm:pt modelId="{63179EA7-4758-4650-9691-BE3D53C5D530}">
      <dgm:prSet phldrT="[Текст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ru-RU" sz="1800" dirty="0" smtClean="0">
              <a:solidFill>
                <a:schemeClr val="accent6">
                  <a:lumMod val="50000"/>
                </a:schemeClr>
              </a:solidFill>
            </a:rPr>
            <a:t>Обеспечение сбалансированности бюджета </a:t>
          </a:r>
          <a:r>
            <a:rPr lang="ru-RU" sz="1800" dirty="0" err="1" smtClean="0">
              <a:solidFill>
                <a:schemeClr val="accent6">
                  <a:lumMod val="50000"/>
                </a:schemeClr>
              </a:solidFill>
            </a:rPr>
            <a:t>Ефремово-Степановского</a:t>
          </a:r>
          <a:r>
            <a:rPr lang="ru-RU" sz="1800" dirty="0" smtClean="0">
              <a:solidFill>
                <a:schemeClr val="accent6">
                  <a:lumMod val="50000"/>
                </a:schemeClr>
              </a:solidFill>
            </a:rPr>
            <a:t> сельского поселения Тарасовского района в целях гарантированного исполнения действующих и принимаемых расходных обязательств </a:t>
          </a:r>
          <a:endParaRPr lang="ru-RU" sz="1800" dirty="0">
            <a:solidFill>
              <a:schemeClr val="accent6">
                <a:lumMod val="50000"/>
              </a:schemeClr>
            </a:solidFill>
          </a:endParaRPr>
        </a:p>
      </dgm:t>
    </dgm:pt>
    <dgm:pt modelId="{57D8A17D-8392-4CF5-BF20-5DCD93C7CED8}" type="sibTrans" cxnId="{690A55F4-246D-44D1-8F23-BE05FFC80029}">
      <dgm:prSet/>
      <dgm:spPr/>
      <dgm:t>
        <a:bodyPr/>
        <a:lstStyle/>
        <a:p>
          <a:endParaRPr lang="ru-RU"/>
        </a:p>
      </dgm:t>
    </dgm:pt>
    <dgm:pt modelId="{1CC0AD9E-3FEF-4E62-984E-002AD9BB34C0}" type="parTrans" cxnId="{690A55F4-246D-44D1-8F23-BE05FFC80029}">
      <dgm:prSet/>
      <dgm:spPr/>
      <dgm:t>
        <a:bodyPr/>
        <a:lstStyle/>
        <a:p>
          <a:endParaRPr lang="ru-RU"/>
        </a:p>
      </dgm:t>
    </dgm:pt>
    <dgm:pt modelId="{DBCF4641-6A22-4E25-B092-ED33631FDEAB}">
      <dgm:prSet phldrT="[Текст]"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solidFill>
          <a:srgbClr val="FFC000"/>
        </a:solidFill>
      </dgm:spPr>
      <dgm:t>
        <a:bodyPr/>
        <a:lstStyle/>
        <a:p>
          <a:pPr algn="ctr"/>
          <a:r>
            <a:rPr lang="ru-RU" sz="1800" dirty="0" smtClean="0">
              <a:solidFill>
                <a:srgbClr val="7030A0"/>
              </a:solidFill>
            </a:rPr>
            <a:t>Повышение прозрачности и открытости бюджетного процесса</a:t>
          </a:r>
          <a:endParaRPr lang="ru-RU" sz="1800" dirty="0">
            <a:solidFill>
              <a:schemeClr val="accent5">
                <a:lumMod val="50000"/>
              </a:schemeClr>
            </a:solidFill>
          </a:endParaRPr>
        </a:p>
      </dgm:t>
    </dgm:pt>
    <dgm:pt modelId="{666BFB1E-6FB6-4AA1-A670-7C8AA21C83AF}" type="parTrans" cxnId="{38B11F31-9C0D-49D3-9B2E-970A59E7C07F}">
      <dgm:prSet/>
      <dgm:spPr/>
      <dgm:t>
        <a:bodyPr/>
        <a:lstStyle/>
        <a:p>
          <a:endParaRPr lang="ru-RU"/>
        </a:p>
      </dgm:t>
    </dgm:pt>
    <dgm:pt modelId="{ED593688-96FE-42C8-B185-7C8F5313EF63}" type="sibTrans" cxnId="{38B11F31-9C0D-49D3-9B2E-970A59E7C07F}">
      <dgm:prSet/>
      <dgm:spPr/>
      <dgm:t>
        <a:bodyPr/>
        <a:lstStyle/>
        <a:p>
          <a:endParaRPr lang="ru-RU"/>
        </a:p>
      </dgm:t>
    </dgm:pt>
    <dgm:pt modelId="{D206698E-A376-4C3A-8654-554F1FBA40F8}" type="pres">
      <dgm:prSet presAssocID="{EC806FF5-77DF-43C1-8C8B-CBAC046D1C6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832C9EA-B947-473F-B2B0-16F5870A6A8B}" type="pres">
      <dgm:prSet presAssocID="{63179EA7-4758-4650-9691-BE3D53C5D530}" presName="parentLin" presStyleCnt="0"/>
      <dgm:spPr/>
    </dgm:pt>
    <dgm:pt modelId="{76ACF463-6375-484B-A1F6-82A8D7158EC9}" type="pres">
      <dgm:prSet presAssocID="{63179EA7-4758-4650-9691-BE3D53C5D530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AF34159E-41E5-4558-AF93-2D3411D2B77A}" type="pres">
      <dgm:prSet presAssocID="{63179EA7-4758-4650-9691-BE3D53C5D530}" presName="parentText" presStyleLbl="node1" presStyleIdx="0" presStyleCnt="4" custScaleX="134723" custScaleY="333536" custLinFactNeighborX="-2784" custLinFactNeighborY="-186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536A92-AA6A-4EC1-87B9-07109B3A4BCA}" type="pres">
      <dgm:prSet presAssocID="{63179EA7-4758-4650-9691-BE3D53C5D530}" presName="negativeSpace" presStyleCnt="0"/>
      <dgm:spPr/>
    </dgm:pt>
    <dgm:pt modelId="{B34A08BC-B2A8-4412-97BA-CD542E838394}" type="pres">
      <dgm:prSet presAssocID="{63179EA7-4758-4650-9691-BE3D53C5D530}" presName="childText" presStyleLbl="conFgAcc1" presStyleIdx="0" presStyleCnt="4">
        <dgm:presLayoutVars>
          <dgm:bulletEnabled val="1"/>
        </dgm:presLayoutVars>
      </dgm:prSet>
      <dgm:sp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</dgm:spPr>
      <dgm:t>
        <a:bodyPr/>
        <a:lstStyle/>
        <a:p>
          <a:endParaRPr lang="ru-RU"/>
        </a:p>
      </dgm:t>
    </dgm:pt>
    <dgm:pt modelId="{BB2244A4-5A71-4EB1-8204-287C6AE6DC3A}" type="pres">
      <dgm:prSet presAssocID="{57D8A17D-8392-4CF5-BF20-5DCD93C7CED8}" presName="spaceBetweenRectangles" presStyleCnt="0"/>
      <dgm:spPr/>
    </dgm:pt>
    <dgm:pt modelId="{213E3C26-4A6E-4840-8D69-DDB92B4D3CA5}" type="pres">
      <dgm:prSet presAssocID="{325CB68E-016D-4B61-B632-9831BA1C5A94}" presName="parentLin" presStyleCnt="0"/>
      <dgm:spPr/>
    </dgm:pt>
    <dgm:pt modelId="{DA55CC8F-A6B9-4148-A3C1-44B4A26D434F}" type="pres">
      <dgm:prSet presAssocID="{325CB68E-016D-4B61-B632-9831BA1C5A94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932E0608-F156-4A7E-BC15-82DCE33F8C26}" type="pres">
      <dgm:prSet presAssocID="{325CB68E-016D-4B61-B632-9831BA1C5A94}" presName="parentText" presStyleLbl="node1" presStyleIdx="1" presStyleCnt="4" custScaleX="142857" custScaleY="16661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F8CA30-FF3C-420B-A567-375F270B3C35}" type="pres">
      <dgm:prSet presAssocID="{325CB68E-016D-4B61-B632-9831BA1C5A94}" presName="negativeSpace" presStyleCnt="0"/>
      <dgm:spPr/>
    </dgm:pt>
    <dgm:pt modelId="{994A9992-6CCF-4E8E-B01B-038AE4130F3B}" type="pres">
      <dgm:prSet presAssocID="{325CB68E-016D-4B61-B632-9831BA1C5A94}" presName="childText" presStyleLbl="conFgAcc1" presStyleIdx="1" presStyleCnt="4">
        <dgm:presLayoutVars>
          <dgm:bulletEnabled val="1"/>
        </dgm:presLayoutVars>
      </dgm:prSet>
      <dgm:sp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</dgm:spPr>
      <dgm:t>
        <a:bodyPr/>
        <a:lstStyle/>
        <a:p>
          <a:endParaRPr lang="ru-RU"/>
        </a:p>
      </dgm:t>
    </dgm:pt>
    <dgm:pt modelId="{7977DC5D-FD70-4840-97FA-2252583856D1}" type="pres">
      <dgm:prSet presAssocID="{96C4F8ED-AC6A-4D1F-8A82-B60C270B2579}" presName="spaceBetweenRectangles" presStyleCnt="0"/>
      <dgm:spPr/>
    </dgm:pt>
    <dgm:pt modelId="{67F6FB45-5C3E-455B-B251-A964BE4BBA70}" type="pres">
      <dgm:prSet presAssocID="{89358EDF-402D-4783-A73D-F860A8C5F9DC}" presName="parentLin" presStyleCnt="0"/>
      <dgm:spPr/>
    </dgm:pt>
    <dgm:pt modelId="{9B7839A7-7F42-480D-90DD-484E86C469C4}" type="pres">
      <dgm:prSet presAssocID="{89358EDF-402D-4783-A73D-F860A8C5F9DC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1E47F38B-9EDB-4105-AB2C-233F9BBF5A5E}" type="pres">
      <dgm:prSet presAssocID="{89358EDF-402D-4783-A73D-F860A8C5F9DC}" presName="parentText" presStyleLbl="node1" presStyleIdx="2" presStyleCnt="4" custScaleX="142857" custScaleY="29291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9AC5A1-44F2-4BED-B915-784477493568}" type="pres">
      <dgm:prSet presAssocID="{89358EDF-402D-4783-A73D-F860A8C5F9DC}" presName="negativeSpace" presStyleCnt="0"/>
      <dgm:spPr/>
    </dgm:pt>
    <dgm:pt modelId="{33702E5C-5C17-4B0F-B864-C69157AD2A2A}" type="pres">
      <dgm:prSet presAssocID="{89358EDF-402D-4783-A73D-F860A8C5F9DC}" presName="childText" presStyleLbl="conFgAcc1" presStyleIdx="2" presStyleCnt="4">
        <dgm:presLayoutVars>
          <dgm:bulletEnabled val="1"/>
        </dgm:presLayoutVars>
      </dgm:prSet>
      <dgm:sp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</dgm:spPr>
      <dgm:t>
        <a:bodyPr/>
        <a:lstStyle/>
        <a:p>
          <a:endParaRPr lang="ru-RU"/>
        </a:p>
      </dgm:t>
    </dgm:pt>
    <dgm:pt modelId="{7373D7E6-7C5E-4C96-80A5-C15B803E2310}" type="pres">
      <dgm:prSet presAssocID="{7E1A135B-2235-4665-A505-036E17C0CF53}" presName="spaceBetweenRectangles" presStyleCnt="0"/>
      <dgm:spPr/>
    </dgm:pt>
    <dgm:pt modelId="{95B19C77-88AC-4AD6-A65C-6AA2D988BA7F}" type="pres">
      <dgm:prSet presAssocID="{DBCF4641-6A22-4E25-B092-ED33631FDEAB}" presName="parentLin" presStyleCnt="0"/>
      <dgm:spPr/>
    </dgm:pt>
    <dgm:pt modelId="{9613956C-2996-45E7-A229-2ADCD625166D}" type="pres">
      <dgm:prSet presAssocID="{DBCF4641-6A22-4E25-B092-ED33631FDEAB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14311374-EA67-4B10-9F6C-BF3D76158E91}" type="pres">
      <dgm:prSet presAssocID="{DBCF4641-6A22-4E25-B092-ED33631FDEAB}" presName="parentText" presStyleLbl="node1" presStyleIdx="3" presStyleCnt="4" custScaleX="137376" custScaleY="17922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953C97-98B4-42E6-A92F-D25D8B751259}" type="pres">
      <dgm:prSet presAssocID="{DBCF4641-6A22-4E25-B092-ED33631FDEAB}" presName="negativeSpace" presStyleCnt="0"/>
      <dgm:spPr/>
    </dgm:pt>
    <dgm:pt modelId="{5FF42994-6CD5-4598-9F48-F235F611AC50}" type="pres">
      <dgm:prSet presAssocID="{DBCF4641-6A22-4E25-B092-ED33631FDEAB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B5C2C627-C44F-4DD8-B1C4-9D899C9019A3}" type="presOf" srcId="{63179EA7-4758-4650-9691-BE3D53C5D530}" destId="{AF34159E-41E5-4558-AF93-2D3411D2B77A}" srcOrd="1" destOrd="0" presId="urn:microsoft.com/office/officeart/2005/8/layout/list1"/>
    <dgm:cxn modelId="{690A55F4-246D-44D1-8F23-BE05FFC80029}" srcId="{EC806FF5-77DF-43C1-8C8B-CBAC046D1C6A}" destId="{63179EA7-4758-4650-9691-BE3D53C5D530}" srcOrd="0" destOrd="0" parTransId="{1CC0AD9E-3FEF-4E62-984E-002AD9BB34C0}" sibTransId="{57D8A17D-8392-4CF5-BF20-5DCD93C7CED8}"/>
    <dgm:cxn modelId="{7B6D5664-67BA-44F7-B4AA-8A8EC190350C}" type="presOf" srcId="{EC806FF5-77DF-43C1-8C8B-CBAC046D1C6A}" destId="{D206698E-A376-4C3A-8654-554F1FBA40F8}" srcOrd="0" destOrd="0" presId="urn:microsoft.com/office/officeart/2005/8/layout/list1"/>
    <dgm:cxn modelId="{BAB38077-FE14-4483-A5CE-5A7634D9EE43}" type="presOf" srcId="{89358EDF-402D-4783-A73D-F860A8C5F9DC}" destId="{1E47F38B-9EDB-4105-AB2C-233F9BBF5A5E}" srcOrd="1" destOrd="0" presId="urn:microsoft.com/office/officeart/2005/8/layout/list1"/>
    <dgm:cxn modelId="{38B11F31-9C0D-49D3-9B2E-970A59E7C07F}" srcId="{EC806FF5-77DF-43C1-8C8B-CBAC046D1C6A}" destId="{DBCF4641-6A22-4E25-B092-ED33631FDEAB}" srcOrd="3" destOrd="0" parTransId="{666BFB1E-6FB6-4AA1-A670-7C8AA21C83AF}" sibTransId="{ED593688-96FE-42C8-B185-7C8F5313EF63}"/>
    <dgm:cxn modelId="{B2BD2B12-501F-44C6-8263-6E39FCA25C4D}" type="presOf" srcId="{DBCF4641-6A22-4E25-B092-ED33631FDEAB}" destId="{14311374-EA67-4B10-9F6C-BF3D76158E91}" srcOrd="1" destOrd="0" presId="urn:microsoft.com/office/officeart/2005/8/layout/list1"/>
    <dgm:cxn modelId="{22635033-5A97-4B4E-944A-FD05320E1200}" srcId="{EC806FF5-77DF-43C1-8C8B-CBAC046D1C6A}" destId="{89358EDF-402D-4783-A73D-F860A8C5F9DC}" srcOrd="2" destOrd="0" parTransId="{D43C23E8-A557-4488-B4C7-0F877E16E08C}" sibTransId="{7E1A135B-2235-4665-A505-036E17C0CF53}"/>
    <dgm:cxn modelId="{DDB250BD-A5C3-46E1-87E6-3FD549D131DD}" type="presOf" srcId="{325CB68E-016D-4B61-B632-9831BA1C5A94}" destId="{DA55CC8F-A6B9-4148-A3C1-44B4A26D434F}" srcOrd="0" destOrd="0" presId="urn:microsoft.com/office/officeart/2005/8/layout/list1"/>
    <dgm:cxn modelId="{34242E0A-5645-4CAF-8FB9-4C3A76A2E272}" type="presOf" srcId="{89358EDF-402D-4783-A73D-F860A8C5F9DC}" destId="{9B7839A7-7F42-480D-90DD-484E86C469C4}" srcOrd="0" destOrd="0" presId="urn:microsoft.com/office/officeart/2005/8/layout/list1"/>
    <dgm:cxn modelId="{F518EF57-A207-46A2-BF96-A4EF24112294}" type="presOf" srcId="{325CB68E-016D-4B61-B632-9831BA1C5A94}" destId="{932E0608-F156-4A7E-BC15-82DCE33F8C26}" srcOrd="1" destOrd="0" presId="urn:microsoft.com/office/officeart/2005/8/layout/list1"/>
    <dgm:cxn modelId="{F36293F3-A84F-4964-ABA5-15059ECA61BA}" srcId="{EC806FF5-77DF-43C1-8C8B-CBAC046D1C6A}" destId="{325CB68E-016D-4B61-B632-9831BA1C5A94}" srcOrd="1" destOrd="0" parTransId="{A242A7FE-2B2C-4427-A3DE-6E838754AAF1}" sibTransId="{96C4F8ED-AC6A-4D1F-8A82-B60C270B2579}"/>
    <dgm:cxn modelId="{F5E727B4-9E62-46C6-B342-14BD3DD9EEAB}" type="presOf" srcId="{DBCF4641-6A22-4E25-B092-ED33631FDEAB}" destId="{9613956C-2996-45E7-A229-2ADCD625166D}" srcOrd="0" destOrd="0" presId="urn:microsoft.com/office/officeart/2005/8/layout/list1"/>
    <dgm:cxn modelId="{14E05392-BCC8-44F3-8C73-2D9C8A5B7709}" type="presOf" srcId="{63179EA7-4758-4650-9691-BE3D53C5D530}" destId="{76ACF463-6375-484B-A1F6-82A8D7158EC9}" srcOrd="0" destOrd="0" presId="urn:microsoft.com/office/officeart/2005/8/layout/list1"/>
    <dgm:cxn modelId="{0091FC70-0EB7-43B6-AF3C-2C0042FF11E3}" type="presParOf" srcId="{D206698E-A376-4C3A-8654-554F1FBA40F8}" destId="{6832C9EA-B947-473F-B2B0-16F5870A6A8B}" srcOrd="0" destOrd="0" presId="urn:microsoft.com/office/officeart/2005/8/layout/list1"/>
    <dgm:cxn modelId="{2ED8181E-1F62-4779-9EB5-B2755E66F031}" type="presParOf" srcId="{6832C9EA-B947-473F-B2B0-16F5870A6A8B}" destId="{76ACF463-6375-484B-A1F6-82A8D7158EC9}" srcOrd="0" destOrd="0" presId="urn:microsoft.com/office/officeart/2005/8/layout/list1"/>
    <dgm:cxn modelId="{5C1D8085-FC60-4ECD-A9AC-AB35E491C7C1}" type="presParOf" srcId="{6832C9EA-B947-473F-B2B0-16F5870A6A8B}" destId="{AF34159E-41E5-4558-AF93-2D3411D2B77A}" srcOrd="1" destOrd="0" presId="urn:microsoft.com/office/officeart/2005/8/layout/list1"/>
    <dgm:cxn modelId="{5956FE85-348D-4AC5-8F6B-0C25EC863F4C}" type="presParOf" srcId="{D206698E-A376-4C3A-8654-554F1FBA40F8}" destId="{3E536A92-AA6A-4EC1-87B9-07109B3A4BCA}" srcOrd="1" destOrd="0" presId="urn:microsoft.com/office/officeart/2005/8/layout/list1"/>
    <dgm:cxn modelId="{3071B285-3CCF-4443-95CD-1C0BCFCF6D96}" type="presParOf" srcId="{D206698E-A376-4C3A-8654-554F1FBA40F8}" destId="{B34A08BC-B2A8-4412-97BA-CD542E838394}" srcOrd="2" destOrd="0" presId="urn:microsoft.com/office/officeart/2005/8/layout/list1"/>
    <dgm:cxn modelId="{F5DC0045-0F84-4009-9D17-616E1E518AB1}" type="presParOf" srcId="{D206698E-A376-4C3A-8654-554F1FBA40F8}" destId="{BB2244A4-5A71-4EB1-8204-287C6AE6DC3A}" srcOrd="3" destOrd="0" presId="urn:microsoft.com/office/officeart/2005/8/layout/list1"/>
    <dgm:cxn modelId="{F0DC59E8-2417-40A0-AB49-0112DC26A0AF}" type="presParOf" srcId="{D206698E-A376-4C3A-8654-554F1FBA40F8}" destId="{213E3C26-4A6E-4840-8D69-DDB92B4D3CA5}" srcOrd="4" destOrd="0" presId="urn:microsoft.com/office/officeart/2005/8/layout/list1"/>
    <dgm:cxn modelId="{B6AABDDE-55EA-4C23-8122-975DA3BDC8C5}" type="presParOf" srcId="{213E3C26-4A6E-4840-8D69-DDB92B4D3CA5}" destId="{DA55CC8F-A6B9-4148-A3C1-44B4A26D434F}" srcOrd="0" destOrd="0" presId="urn:microsoft.com/office/officeart/2005/8/layout/list1"/>
    <dgm:cxn modelId="{7FD95729-9150-4C8F-8522-94CB189DBB26}" type="presParOf" srcId="{213E3C26-4A6E-4840-8D69-DDB92B4D3CA5}" destId="{932E0608-F156-4A7E-BC15-82DCE33F8C26}" srcOrd="1" destOrd="0" presId="urn:microsoft.com/office/officeart/2005/8/layout/list1"/>
    <dgm:cxn modelId="{6D6A22FB-6CA4-403F-BD14-6A2A84683CDA}" type="presParOf" srcId="{D206698E-A376-4C3A-8654-554F1FBA40F8}" destId="{A3F8CA30-FF3C-420B-A567-375F270B3C35}" srcOrd="5" destOrd="0" presId="urn:microsoft.com/office/officeart/2005/8/layout/list1"/>
    <dgm:cxn modelId="{74927F4F-CDF1-4DDE-B8FB-390A5AC4A9C5}" type="presParOf" srcId="{D206698E-A376-4C3A-8654-554F1FBA40F8}" destId="{994A9992-6CCF-4E8E-B01B-038AE4130F3B}" srcOrd="6" destOrd="0" presId="urn:microsoft.com/office/officeart/2005/8/layout/list1"/>
    <dgm:cxn modelId="{890850DB-BF66-4051-B73B-260F125270E4}" type="presParOf" srcId="{D206698E-A376-4C3A-8654-554F1FBA40F8}" destId="{7977DC5D-FD70-4840-97FA-2252583856D1}" srcOrd="7" destOrd="0" presId="urn:microsoft.com/office/officeart/2005/8/layout/list1"/>
    <dgm:cxn modelId="{CE56E578-7A8A-4F30-8EEE-42568EA1FBAC}" type="presParOf" srcId="{D206698E-A376-4C3A-8654-554F1FBA40F8}" destId="{67F6FB45-5C3E-455B-B251-A964BE4BBA70}" srcOrd="8" destOrd="0" presId="urn:microsoft.com/office/officeart/2005/8/layout/list1"/>
    <dgm:cxn modelId="{604B7974-34D2-44A1-B371-8FA3DCAF2100}" type="presParOf" srcId="{67F6FB45-5C3E-455B-B251-A964BE4BBA70}" destId="{9B7839A7-7F42-480D-90DD-484E86C469C4}" srcOrd="0" destOrd="0" presId="urn:microsoft.com/office/officeart/2005/8/layout/list1"/>
    <dgm:cxn modelId="{912E88D2-D0E2-4C0E-9A52-07D494253BE0}" type="presParOf" srcId="{67F6FB45-5C3E-455B-B251-A964BE4BBA70}" destId="{1E47F38B-9EDB-4105-AB2C-233F9BBF5A5E}" srcOrd="1" destOrd="0" presId="urn:microsoft.com/office/officeart/2005/8/layout/list1"/>
    <dgm:cxn modelId="{10707E10-CF57-458C-9F11-C1604BFADEA0}" type="presParOf" srcId="{D206698E-A376-4C3A-8654-554F1FBA40F8}" destId="{1B9AC5A1-44F2-4BED-B915-784477493568}" srcOrd="9" destOrd="0" presId="urn:microsoft.com/office/officeart/2005/8/layout/list1"/>
    <dgm:cxn modelId="{D2139EBB-8FE0-4C00-8363-717703C2A39D}" type="presParOf" srcId="{D206698E-A376-4C3A-8654-554F1FBA40F8}" destId="{33702E5C-5C17-4B0F-B864-C69157AD2A2A}" srcOrd="10" destOrd="0" presId="urn:microsoft.com/office/officeart/2005/8/layout/list1"/>
    <dgm:cxn modelId="{7D38C6C3-8AF6-4689-BFA0-779C7AB0408B}" type="presParOf" srcId="{D206698E-A376-4C3A-8654-554F1FBA40F8}" destId="{7373D7E6-7C5E-4C96-80A5-C15B803E2310}" srcOrd="11" destOrd="0" presId="urn:microsoft.com/office/officeart/2005/8/layout/list1"/>
    <dgm:cxn modelId="{F6DC7951-C4F6-4DFC-A788-AA0956E0BC16}" type="presParOf" srcId="{D206698E-A376-4C3A-8654-554F1FBA40F8}" destId="{95B19C77-88AC-4AD6-A65C-6AA2D988BA7F}" srcOrd="12" destOrd="0" presId="urn:microsoft.com/office/officeart/2005/8/layout/list1"/>
    <dgm:cxn modelId="{0BFA56A1-05DD-4659-9BA8-62DD3EF2CE75}" type="presParOf" srcId="{95B19C77-88AC-4AD6-A65C-6AA2D988BA7F}" destId="{9613956C-2996-45E7-A229-2ADCD625166D}" srcOrd="0" destOrd="0" presId="urn:microsoft.com/office/officeart/2005/8/layout/list1"/>
    <dgm:cxn modelId="{68FD8459-FDBA-4F5E-B49A-62B53A8EB6A8}" type="presParOf" srcId="{95B19C77-88AC-4AD6-A65C-6AA2D988BA7F}" destId="{14311374-EA67-4B10-9F6C-BF3D76158E91}" srcOrd="1" destOrd="0" presId="urn:microsoft.com/office/officeart/2005/8/layout/list1"/>
    <dgm:cxn modelId="{4A5977C8-46C7-401F-8EA7-CEA6897AD8A5}" type="presParOf" srcId="{D206698E-A376-4C3A-8654-554F1FBA40F8}" destId="{58953C97-98B4-42E6-A92F-D25D8B751259}" srcOrd="13" destOrd="0" presId="urn:microsoft.com/office/officeart/2005/8/layout/list1"/>
    <dgm:cxn modelId="{A82E3A96-31A9-4F64-9B05-953B5E2C60E1}" type="presParOf" srcId="{D206698E-A376-4C3A-8654-554F1FBA40F8}" destId="{5FF42994-6CD5-4598-9F48-F235F611AC50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54B898C-6F55-4735-8260-99DC3AD1FE77}" type="doc">
      <dgm:prSet loTypeId="urn:microsoft.com/office/officeart/2005/8/layout/default#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9DE07EF8-EF02-4890-87F9-11D15DC08182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Экономное расходование средств на содержание аппарата Администрации </a:t>
          </a:r>
          <a:r>
            <a:rPr lang="ru-RU" dirty="0" err="1" smtClean="0">
              <a:solidFill>
                <a:schemeClr val="bg1"/>
              </a:solidFill>
            </a:rPr>
            <a:t>Ефремово-Степановского</a:t>
          </a:r>
          <a:r>
            <a:rPr lang="ru-RU" dirty="0" smtClean="0">
              <a:solidFill>
                <a:schemeClr val="bg1"/>
              </a:solidFill>
            </a:rPr>
            <a:t> сельского поселения</a:t>
          </a:r>
          <a:endParaRPr lang="ru-RU" dirty="0">
            <a:solidFill>
              <a:schemeClr val="bg1"/>
            </a:solidFill>
          </a:endParaRPr>
        </a:p>
      </dgm:t>
    </dgm:pt>
    <dgm:pt modelId="{B229512F-27D2-4CD8-AE82-A035385D52D2}" type="parTrans" cxnId="{64488417-C364-4E12-9624-59DBB71F2A62}">
      <dgm:prSet/>
      <dgm:spPr/>
      <dgm:t>
        <a:bodyPr/>
        <a:lstStyle/>
        <a:p>
          <a:endParaRPr lang="ru-RU"/>
        </a:p>
      </dgm:t>
    </dgm:pt>
    <dgm:pt modelId="{D65EAD8B-81ED-432D-B7B3-D12EF45A661A}" type="sibTrans" cxnId="{64488417-C364-4E12-9624-59DBB71F2A62}">
      <dgm:prSet/>
      <dgm:spPr/>
      <dgm:t>
        <a:bodyPr/>
        <a:lstStyle/>
        <a:p>
          <a:endParaRPr lang="ru-RU"/>
        </a:p>
      </dgm:t>
    </dgm:pt>
    <dgm:pt modelId="{8D180F78-BDC4-4A3A-A90A-A38023A6B8A2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Улучшение условий жизни населения </a:t>
          </a:r>
          <a:r>
            <a:rPr lang="ru-RU" dirty="0" err="1" smtClean="0">
              <a:solidFill>
                <a:schemeClr val="bg1"/>
              </a:solidFill>
            </a:rPr>
            <a:t>Ефремово-Степановского</a:t>
          </a:r>
          <a:r>
            <a:rPr lang="ru-RU" dirty="0" smtClean="0">
              <a:solidFill>
                <a:schemeClr val="bg1"/>
              </a:solidFill>
            </a:rPr>
            <a:t> сельского поселения</a:t>
          </a:r>
          <a:endParaRPr lang="ru-RU" dirty="0">
            <a:solidFill>
              <a:schemeClr val="bg1"/>
            </a:solidFill>
          </a:endParaRPr>
        </a:p>
      </dgm:t>
    </dgm:pt>
    <dgm:pt modelId="{77C90840-EE23-46FA-BEE6-8093BA49D48E}" type="parTrans" cxnId="{B8E4CA65-83A9-4583-9E35-4D34CE86A65A}">
      <dgm:prSet/>
      <dgm:spPr/>
      <dgm:t>
        <a:bodyPr/>
        <a:lstStyle/>
        <a:p>
          <a:endParaRPr lang="ru-RU"/>
        </a:p>
      </dgm:t>
    </dgm:pt>
    <dgm:pt modelId="{CA30F1FC-6BDE-4D78-B778-4555E626C158}" type="sibTrans" cxnId="{B8E4CA65-83A9-4583-9E35-4D34CE86A65A}">
      <dgm:prSet/>
      <dgm:spPr/>
      <dgm:t>
        <a:bodyPr/>
        <a:lstStyle/>
        <a:p>
          <a:endParaRPr lang="ru-RU"/>
        </a:p>
      </dgm:t>
    </dgm:pt>
    <dgm:pt modelId="{3C5A6E36-575D-420A-81DD-AADE098D715A}">
      <dgm:prSet phldrT="[Текст]"/>
      <dgm:spPr/>
      <dgm:t>
        <a:bodyPr/>
        <a:lstStyle/>
        <a:p>
          <a:r>
            <a:rPr lang="ru-RU" dirty="0" err="1" smtClean="0">
              <a:solidFill>
                <a:schemeClr val="bg1"/>
              </a:solidFill>
            </a:rPr>
            <a:t>Приоритизация</a:t>
          </a:r>
          <a:r>
            <a:rPr lang="ru-RU" dirty="0" smtClean="0">
              <a:solidFill>
                <a:schemeClr val="bg1"/>
              </a:solidFill>
            </a:rPr>
            <a:t> расходов бюджета </a:t>
          </a:r>
          <a:r>
            <a:rPr lang="ru-RU" dirty="0" err="1" smtClean="0">
              <a:solidFill>
                <a:schemeClr val="bg1"/>
              </a:solidFill>
            </a:rPr>
            <a:t>Ефремово-Степановского</a:t>
          </a:r>
          <a:r>
            <a:rPr lang="ru-RU" dirty="0" smtClean="0">
              <a:solidFill>
                <a:schemeClr val="bg1"/>
              </a:solidFill>
            </a:rPr>
            <a:t> сельского поселения Тарасовского района</a:t>
          </a:r>
          <a:endParaRPr lang="ru-RU" dirty="0">
            <a:solidFill>
              <a:schemeClr val="bg1"/>
            </a:solidFill>
          </a:endParaRPr>
        </a:p>
      </dgm:t>
    </dgm:pt>
    <dgm:pt modelId="{C3FE0669-5EAA-4700-8C11-BAF3E1E227C6}" type="parTrans" cxnId="{09E7238B-BC0A-4C20-BA66-6ED6E8414B6B}">
      <dgm:prSet/>
      <dgm:spPr/>
      <dgm:t>
        <a:bodyPr/>
        <a:lstStyle/>
        <a:p>
          <a:endParaRPr lang="ru-RU"/>
        </a:p>
      </dgm:t>
    </dgm:pt>
    <dgm:pt modelId="{5B882304-2F38-4213-9A08-98A48072DFDD}" type="sibTrans" cxnId="{09E7238B-BC0A-4C20-BA66-6ED6E8414B6B}">
      <dgm:prSet/>
      <dgm:spPr/>
      <dgm:t>
        <a:bodyPr/>
        <a:lstStyle/>
        <a:p>
          <a:endParaRPr lang="ru-RU"/>
        </a:p>
      </dgm:t>
    </dgm:pt>
    <dgm:pt modelId="{655983AE-BD07-460D-9900-96A240513119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Принятие мер по недопущению образования кредиторской задолженности</a:t>
          </a:r>
          <a:endParaRPr lang="ru-RU" dirty="0">
            <a:solidFill>
              <a:schemeClr val="bg1"/>
            </a:solidFill>
          </a:endParaRPr>
        </a:p>
      </dgm:t>
    </dgm:pt>
    <dgm:pt modelId="{68DBAF52-483B-455A-A520-9AED02B031A2}" type="parTrans" cxnId="{E9ABE560-AE71-4899-BA1A-14709C2B2EE7}">
      <dgm:prSet/>
      <dgm:spPr/>
      <dgm:t>
        <a:bodyPr/>
        <a:lstStyle/>
        <a:p>
          <a:endParaRPr lang="ru-RU"/>
        </a:p>
      </dgm:t>
    </dgm:pt>
    <dgm:pt modelId="{B843BF65-694A-4DF6-A738-87498E5F451B}" type="sibTrans" cxnId="{E9ABE560-AE71-4899-BA1A-14709C2B2EE7}">
      <dgm:prSet/>
      <dgm:spPr/>
      <dgm:t>
        <a:bodyPr/>
        <a:lstStyle/>
        <a:p>
          <a:endParaRPr lang="ru-RU"/>
        </a:p>
      </dgm:t>
    </dgm:pt>
    <dgm:pt modelId="{29F00D2A-CC7B-4CF8-8D92-BE6565A9EE7D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Обеспечение равномерного и эффективного использования средств бюджета </a:t>
          </a:r>
          <a:r>
            <a:rPr lang="ru-RU" dirty="0" err="1" smtClean="0">
              <a:solidFill>
                <a:schemeClr val="bg1"/>
              </a:solidFill>
            </a:rPr>
            <a:t>Ефремово-Степановского</a:t>
          </a:r>
          <a:r>
            <a:rPr lang="ru-RU" dirty="0" smtClean="0">
              <a:solidFill>
                <a:schemeClr val="bg1"/>
              </a:solidFill>
            </a:rPr>
            <a:t> сельского поселения</a:t>
          </a:r>
          <a:endParaRPr lang="ru-RU" dirty="0">
            <a:solidFill>
              <a:schemeClr val="bg1"/>
            </a:solidFill>
          </a:endParaRPr>
        </a:p>
      </dgm:t>
    </dgm:pt>
    <dgm:pt modelId="{E389FEAE-AE44-4A33-B6B1-8FA212C3894C}" type="parTrans" cxnId="{969C6E2A-CEFF-470D-A811-2DCA9892FE00}">
      <dgm:prSet/>
      <dgm:spPr/>
      <dgm:t>
        <a:bodyPr/>
        <a:lstStyle/>
        <a:p>
          <a:endParaRPr lang="ru-RU"/>
        </a:p>
      </dgm:t>
    </dgm:pt>
    <dgm:pt modelId="{8F1E617D-047E-4263-BAF8-DE7B371D6825}" type="sibTrans" cxnId="{969C6E2A-CEFF-470D-A811-2DCA9892FE00}">
      <dgm:prSet/>
      <dgm:spPr/>
      <dgm:t>
        <a:bodyPr/>
        <a:lstStyle/>
        <a:p>
          <a:endParaRPr lang="ru-RU"/>
        </a:p>
      </dgm:t>
    </dgm:pt>
    <dgm:pt modelId="{D1B70067-97B3-462B-957E-3B5834F5F968}" type="pres">
      <dgm:prSet presAssocID="{154B898C-6F55-4735-8260-99DC3AD1FE7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9B83E1F-69CC-43C1-B4B9-FA2DB046A715}" type="pres">
      <dgm:prSet presAssocID="{9DE07EF8-EF02-4890-87F9-11D15DC08182}" presName="node" presStyleLbl="node1" presStyleIdx="0" presStyleCnt="5" custLinFactNeighborX="-31020" custLinFactNeighborY="41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ED8263-67AD-455A-A64C-896E3E44F99C}" type="pres">
      <dgm:prSet presAssocID="{D65EAD8B-81ED-432D-B7B3-D12EF45A661A}" presName="sibTrans" presStyleCnt="0"/>
      <dgm:spPr/>
    </dgm:pt>
    <dgm:pt modelId="{C3277076-4308-4C8A-8F14-C4E93BFB0E8F}" type="pres">
      <dgm:prSet presAssocID="{8D180F78-BDC4-4A3A-A90A-A38023A6B8A2}" presName="node" presStyleLbl="node1" presStyleIdx="1" presStyleCnt="5" custLinFactNeighborX="36063" custLinFactNeighborY="-1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CA55E5-CAAB-4D0E-B546-4E4CAB2E61DF}" type="pres">
      <dgm:prSet presAssocID="{CA30F1FC-6BDE-4D78-B778-4555E626C158}" presName="sibTrans" presStyleCnt="0"/>
      <dgm:spPr/>
    </dgm:pt>
    <dgm:pt modelId="{49C87FD9-8667-4F31-A036-6F004B586080}" type="pres">
      <dgm:prSet presAssocID="{3C5A6E36-575D-420A-81DD-AADE098D715A}" presName="node" presStyleLbl="node1" presStyleIdx="2" presStyleCnt="5" custLinFactNeighborX="53672" custLinFactNeighborY="72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EABE63-A791-4826-A430-DB754D859ED5}" type="pres">
      <dgm:prSet presAssocID="{5B882304-2F38-4213-9A08-98A48072DFDD}" presName="sibTrans" presStyleCnt="0"/>
      <dgm:spPr/>
    </dgm:pt>
    <dgm:pt modelId="{6B5D1582-C7D3-41D7-BBEE-0F3F7706C11F}" type="pres">
      <dgm:prSet presAssocID="{655983AE-BD07-460D-9900-96A240513119}" presName="node" presStyleLbl="node1" presStyleIdx="3" presStyleCnt="5" custLinFactY="14160" custLinFactNeighborX="38629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13705D-9DE3-4F92-A57E-212CE1C800B9}" type="pres">
      <dgm:prSet presAssocID="{B843BF65-694A-4DF6-A738-87498E5F451B}" presName="sibTrans" presStyleCnt="0"/>
      <dgm:spPr/>
    </dgm:pt>
    <dgm:pt modelId="{6B0D83B3-D877-4BC9-AF02-550A716E6B17}" type="pres">
      <dgm:prSet presAssocID="{29F00D2A-CC7B-4CF8-8D92-BE6565A9EE7D}" presName="node" presStyleLbl="node1" presStyleIdx="4" presStyleCnt="5" custLinFactNeighborX="-91153" custLinFactNeighborY="17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52E3A1C-950D-4CC3-8646-74D18ED44CB3}" type="presOf" srcId="{9DE07EF8-EF02-4890-87F9-11D15DC08182}" destId="{29B83E1F-69CC-43C1-B4B9-FA2DB046A715}" srcOrd="0" destOrd="0" presId="urn:microsoft.com/office/officeart/2005/8/layout/default#2"/>
    <dgm:cxn modelId="{32DC474A-EDAA-4326-BDAD-68266F74A9D6}" type="presOf" srcId="{655983AE-BD07-460D-9900-96A240513119}" destId="{6B5D1582-C7D3-41D7-BBEE-0F3F7706C11F}" srcOrd="0" destOrd="0" presId="urn:microsoft.com/office/officeart/2005/8/layout/default#2"/>
    <dgm:cxn modelId="{969C6E2A-CEFF-470D-A811-2DCA9892FE00}" srcId="{154B898C-6F55-4735-8260-99DC3AD1FE77}" destId="{29F00D2A-CC7B-4CF8-8D92-BE6565A9EE7D}" srcOrd="4" destOrd="0" parTransId="{E389FEAE-AE44-4A33-B6B1-8FA212C3894C}" sibTransId="{8F1E617D-047E-4263-BAF8-DE7B371D6825}"/>
    <dgm:cxn modelId="{E9ABE560-AE71-4899-BA1A-14709C2B2EE7}" srcId="{154B898C-6F55-4735-8260-99DC3AD1FE77}" destId="{655983AE-BD07-460D-9900-96A240513119}" srcOrd="3" destOrd="0" parTransId="{68DBAF52-483B-455A-A520-9AED02B031A2}" sibTransId="{B843BF65-694A-4DF6-A738-87498E5F451B}"/>
    <dgm:cxn modelId="{FC630158-7A59-4B84-AF8D-BF460CB341CD}" type="presOf" srcId="{3C5A6E36-575D-420A-81DD-AADE098D715A}" destId="{49C87FD9-8667-4F31-A036-6F004B586080}" srcOrd="0" destOrd="0" presId="urn:microsoft.com/office/officeart/2005/8/layout/default#2"/>
    <dgm:cxn modelId="{09E7238B-BC0A-4C20-BA66-6ED6E8414B6B}" srcId="{154B898C-6F55-4735-8260-99DC3AD1FE77}" destId="{3C5A6E36-575D-420A-81DD-AADE098D715A}" srcOrd="2" destOrd="0" parTransId="{C3FE0669-5EAA-4700-8C11-BAF3E1E227C6}" sibTransId="{5B882304-2F38-4213-9A08-98A48072DFDD}"/>
    <dgm:cxn modelId="{64488417-C364-4E12-9624-59DBB71F2A62}" srcId="{154B898C-6F55-4735-8260-99DC3AD1FE77}" destId="{9DE07EF8-EF02-4890-87F9-11D15DC08182}" srcOrd="0" destOrd="0" parTransId="{B229512F-27D2-4CD8-AE82-A035385D52D2}" sibTransId="{D65EAD8B-81ED-432D-B7B3-D12EF45A661A}"/>
    <dgm:cxn modelId="{883D68B2-B97F-4677-B322-698DBBDE2FD2}" type="presOf" srcId="{8D180F78-BDC4-4A3A-A90A-A38023A6B8A2}" destId="{C3277076-4308-4C8A-8F14-C4E93BFB0E8F}" srcOrd="0" destOrd="0" presId="urn:microsoft.com/office/officeart/2005/8/layout/default#2"/>
    <dgm:cxn modelId="{26458C74-685A-411D-91CE-952E131F990C}" type="presOf" srcId="{29F00D2A-CC7B-4CF8-8D92-BE6565A9EE7D}" destId="{6B0D83B3-D877-4BC9-AF02-550A716E6B17}" srcOrd="0" destOrd="0" presId="urn:microsoft.com/office/officeart/2005/8/layout/default#2"/>
    <dgm:cxn modelId="{37E1A80A-BBE7-417A-ADF8-F75A68920721}" type="presOf" srcId="{154B898C-6F55-4735-8260-99DC3AD1FE77}" destId="{D1B70067-97B3-462B-957E-3B5834F5F968}" srcOrd="0" destOrd="0" presId="urn:microsoft.com/office/officeart/2005/8/layout/default#2"/>
    <dgm:cxn modelId="{B8E4CA65-83A9-4583-9E35-4D34CE86A65A}" srcId="{154B898C-6F55-4735-8260-99DC3AD1FE77}" destId="{8D180F78-BDC4-4A3A-A90A-A38023A6B8A2}" srcOrd="1" destOrd="0" parTransId="{77C90840-EE23-46FA-BEE6-8093BA49D48E}" sibTransId="{CA30F1FC-6BDE-4D78-B778-4555E626C158}"/>
    <dgm:cxn modelId="{7DC9A11E-B2C8-444F-990C-80C7A3B1F0A0}" type="presParOf" srcId="{D1B70067-97B3-462B-957E-3B5834F5F968}" destId="{29B83E1F-69CC-43C1-B4B9-FA2DB046A715}" srcOrd="0" destOrd="0" presId="urn:microsoft.com/office/officeart/2005/8/layout/default#2"/>
    <dgm:cxn modelId="{384653D6-BDC6-4A6B-BB84-A9ABF277814A}" type="presParOf" srcId="{D1B70067-97B3-462B-957E-3B5834F5F968}" destId="{FCED8263-67AD-455A-A64C-896E3E44F99C}" srcOrd="1" destOrd="0" presId="urn:microsoft.com/office/officeart/2005/8/layout/default#2"/>
    <dgm:cxn modelId="{7FDB7E27-C461-42A3-BFB4-0CEEAE27CFB1}" type="presParOf" srcId="{D1B70067-97B3-462B-957E-3B5834F5F968}" destId="{C3277076-4308-4C8A-8F14-C4E93BFB0E8F}" srcOrd="2" destOrd="0" presId="urn:microsoft.com/office/officeart/2005/8/layout/default#2"/>
    <dgm:cxn modelId="{5910EC67-EE0C-4943-B928-1873F5E1C7F3}" type="presParOf" srcId="{D1B70067-97B3-462B-957E-3B5834F5F968}" destId="{ADCA55E5-CAAB-4D0E-B546-4E4CAB2E61DF}" srcOrd="3" destOrd="0" presId="urn:microsoft.com/office/officeart/2005/8/layout/default#2"/>
    <dgm:cxn modelId="{17C3EFF8-4A66-49CA-A839-1DD07D2E3362}" type="presParOf" srcId="{D1B70067-97B3-462B-957E-3B5834F5F968}" destId="{49C87FD9-8667-4F31-A036-6F004B586080}" srcOrd="4" destOrd="0" presId="urn:microsoft.com/office/officeart/2005/8/layout/default#2"/>
    <dgm:cxn modelId="{BBA4BFBE-A988-4D93-9B3F-E9474789A106}" type="presParOf" srcId="{D1B70067-97B3-462B-957E-3B5834F5F968}" destId="{A8EABE63-A791-4826-A430-DB754D859ED5}" srcOrd="5" destOrd="0" presId="urn:microsoft.com/office/officeart/2005/8/layout/default#2"/>
    <dgm:cxn modelId="{FAA842A5-36DD-47A7-9B1F-5943F7DD075B}" type="presParOf" srcId="{D1B70067-97B3-462B-957E-3B5834F5F968}" destId="{6B5D1582-C7D3-41D7-BBEE-0F3F7706C11F}" srcOrd="6" destOrd="0" presId="urn:microsoft.com/office/officeart/2005/8/layout/default#2"/>
    <dgm:cxn modelId="{90FBC028-1508-4FC8-9F56-1165F0290715}" type="presParOf" srcId="{D1B70067-97B3-462B-957E-3B5834F5F968}" destId="{1413705D-9DE3-4F92-A57E-212CE1C800B9}" srcOrd="7" destOrd="0" presId="urn:microsoft.com/office/officeart/2005/8/layout/default#2"/>
    <dgm:cxn modelId="{22FF6C41-BCEE-4F74-91FF-17BE5175108B}" type="presParOf" srcId="{D1B70067-97B3-462B-957E-3B5834F5F968}" destId="{6B0D83B3-D877-4BC9-AF02-550A716E6B17}" srcOrd="8" destOrd="0" presId="urn:microsoft.com/office/officeart/2005/8/layout/default#2"/>
  </dgm:cxnLst>
  <dgm:bg>
    <a:gradFill>
      <a:gsLst>
        <a:gs pos="0">
          <a:schemeClr val="accent4">
            <a:lumMod val="40000"/>
            <a:lumOff val="60000"/>
          </a:schemeClr>
        </a:gs>
        <a:gs pos="50000">
          <a:srgbClr val="0F6FC6">
            <a:tint val="44500"/>
            <a:satMod val="160000"/>
          </a:srgbClr>
        </a:gs>
        <a:gs pos="100000">
          <a:srgbClr val="0F6FC6">
            <a:tint val="23500"/>
            <a:satMod val="160000"/>
          </a:srgbClr>
        </a:gs>
      </a:gsLst>
      <a:lin ang="5400000" scaled="0"/>
    </a:gra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C7CA94E-BC44-4A72-99FA-1FBB17DEA64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6C29F89-E846-4B3C-9583-5443E641F12B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ru-RU" sz="1400" dirty="0" smtClean="0">
              <a:solidFill>
                <a:schemeClr val="accent1">
                  <a:lumMod val="75000"/>
                </a:schemeClr>
              </a:solidFill>
            </a:rPr>
            <a:t>Обеспечение качественными жилищно-коммунальными услугами населения и благоустройство территории</a:t>
          </a:r>
          <a:endParaRPr lang="ru-RU" sz="1400" dirty="0">
            <a:solidFill>
              <a:schemeClr val="accent1">
                <a:lumMod val="75000"/>
              </a:schemeClr>
            </a:solidFill>
          </a:endParaRPr>
        </a:p>
      </dgm:t>
    </dgm:pt>
    <dgm:pt modelId="{213C81FD-01FB-4DDC-BF0F-2EA857CD02A8}" type="parTrans" cxnId="{B9C87615-F9D0-4CD0-93A2-9E9E507A94F8}">
      <dgm:prSet/>
      <dgm:spPr/>
      <dgm:t>
        <a:bodyPr/>
        <a:lstStyle/>
        <a:p>
          <a:endParaRPr lang="ru-RU"/>
        </a:p>
      </dgm:t>
    </dgm:pt>
    <dgm:pt modelId="{06213760-58AF-4764-947D-E466EC72E98E}" type="sibTrans" cxnId="{B9C87615-F9D0-4CD0-93A2-9E9E507A94F8}">
      <dgm:prSet/>
      <dgm:spPr/>
      <dgm:t>
        <a:bodyPr/>
        <a:lstStyle/>
        <a:p>
          <a:endParaRPr lang="ru-RU"/>
        </a:p>
      </dgm:t>
    </dgm:pt>
    <dgm:pt modelId="{C275F2A2-DFFA-4E29-B1C4-9E91317A1A5C}">
      <dgm:prSet phldrT="[Текст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ru-RU" sz="1400" dirty="0" smtClean="0">
              <a:solidFill>
                <a:schemeClr val="accent5">
                  <a:lumMod val="75000"/>
                </a:schemeClr>
              </a:solidFill>
            </a:rPr>
            <a:t>Обеспечение общественного порядка и противодействие преступности</a:t>
          </a:r>
          <a:endParaRPr lang="ru-RU" sz="1400" dirty="0">
            <a:solidFill>
              <a:schemeClr val="accent5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1AD4CB56-D181-4016-9747-1F451CC33468}" type="parTrans" cxnId="{18871778-1E86-48CA-B70B-9536AF77AB7E}">
      <dgm:prSet/>
      <dgm:spPr/>
      <dgm:t>
        <a:bodyPr/>
        <a:lstStyle/>
        <a:p>
          <a:endParaRPr lang="ru-RU"/>
        </a:p>
      </dgm:t>
    </dgm:pt>
    <dgm:pt modelId="{71F12654-4378-403F-9FFA-D3130C10A8F0}" type="sibTrans" cxnId="{18871778-1E86-48CA-B70B-9536AF77AB7E}">
      <dgm:prSet/>
      <dgm:spPr/>
      <dgm:t>
        <a:bodyPr/>
        <a:lstStyle/>
        <a:p>
          <a:endParaRPr lang="ru-RU"/>
        </a:p>
      </dgm:t>
    </dgm:pt>
    <dgm:pt modelId="{520F1B3F-8250-47B3-9098-1823D62F2CE3}">
      <dgm:prSet phldrT="[Текст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ru-RU" sz="1400" dirty="0" smtClean="0">
              <a:solidFill>
                <a:schemeClr val="accent4">
                  <a:lumMod val="50000"/>
                </a:schemeClr>
              </a:solidFill>
            </a:rPr>
            <a:t>Обеспечение пожарной безопасности</a:t>
          </a:r>
          <a:endParaRPr lang="ru-RU" sz="1400" dirty="0">
            <a:solidFill>
              <a:schemeClr val="accent4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7917B17F-A6EB-464E-9396-1176E5795E1D}" type="parTrans" cxnId="{10052571-C3A0-433E-AE2E-BBB8B9D0B08C}">
      <dgm:prSet/>
      <dgm:spPr/>
      <dgm:t>
        <a:bodyPr/>
        <a:lstStyle/>
        <a:p>
          <a:endParaRPr lang="ru-RU"/>
        </a:p>
      </dgm:t>
    </dgm:pt>
    <dgm:pt modelId="{A608A31B-E56F-4A27-B33D-3FA9A13BF033}" type="sibTrans" cxnId="{10052571-C3A0-433E-AE2E-BBB8B9D0B08C}">
      <dgm:prSet/>
      <dgm:spPr/>
      <dgm:t>
        <a:bodyPr/>
        <a:lstStyle/>
        <a:p>
          <a:endParaRPr lang="ru-RU"/>
        </a:p>
      </dgm:t>
    </dgm:pt>
    <dgm:pt modelId="{8578CA53-7BBA-4447-A133-DC98CC54FAF7}">
      <dgm:prSet phldrT="[Текст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ru-RU" sz="1400" dirty="0" smtClean="0">
              <a:solidFill>
                <a:schemeClr val="accent6">
                  <a:lumMod val="50000"/>
                </a:schemeClr>
              </a:solidFill>
            </a:rPr>
            <a:t>Развитие культуры</a:t>
          </a:r>
          <a:endParaRPr lang="ru-RU" sz="1400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3C5666AA-F263-4EAC-B950-7D4E79C833C0}" type="parTrans" cxnId="{E5F04764-7660-4A41-B582-AB97A3C60880}">
      <dgm:prSet/>
      <dgm:spPr/>
      <dgm:t>
        <a:bodyPr/>
        <a:lstStyle/>
        <a:p>
          <a:endParaRPr lang="ru-RU"/>
        </a:p>
      </dgm:t>
    </dgm:pt>
    <dgm:pt modelId="{42EDCA91-3EE8-4839-98D6-CD18C9EF0531}" type="sibTrans" cxnId="{E5F04764-7660-4A41-B582-AB97A3C60880}">
      <dgm:prSet/>
      <dgm:spPr/>
      <dgm:t>
        <a:bodyPr/>
        <a:lstStyle/>
        <a:p>
          <a:endParaRPr lang="ru-RU"/>
        </a:p>
      </dgm:t>
    </dgm:pt>
    <dgm:pt modelId="{86BEA324-84D1-4734-8684-AC30B8729768}">
      <dgm:prSet phldrT="[Текст]" custT="1"/>
      <dgm:spPr>
        <a:solidFill>
          <a:srgbClr val="FFFF00"/>
        </a:solidFill>
      </dgm:spPr>
      <dgm:t>
        <a:bodyPr/>
        <a:lstStyle/>
        <a:p>
          <a:pPr algn="ctr"/>
          <a:r>
            <a:rPr lang="ru-RU" sz="1400" dirty="0" smtClean="0">
              <a:solidFill>
                <a:srgbClr val="C00000"/>
              </a:solidFill>
            </a:rPr>
            <a:t>Информационное общество</a:t>
          </a:r>
          <a:endParaRPr lang="ru-RU" sz="14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9791F8B-BA17-467C-8EDB-2EDAC314E78E}" type="parTrans" cxnId="{B3D1EA13-3610-46EB-A43B-C182F42AB362}">
      <dgm:prSet/>
      <dgm:spPr/>
      <dgm:t>
        <a:bodyPr/>
        <a:lstStyle/>
        <a:p>
          <a:endParaRPr lang="ru-RU"/>
        </a:p>
      </dgm:t>
    </dgm:pt>
    <dgm:pt modelId="{2294618F-94A1-4E5D-816D-9A769B4D6018}" type="sibTrans" cxnId="{B3D1EA13-3610-46EB-A43B-C182F42AB362}">
      <dgm:prSet/>
      <dgm:spPr/>
      <dgm:t>
        <a:bodyPr/>
        <a:lstStyle/>
        <a:p>
          <a:endParaRPr lang="ru-RU"/>
        </a:p>
      </dgm:t>
    </dgm:pt>
    <dgm:pt modelId="{80A0AE88-1EC7-4F78-A2E8-D1C2B7F13B31}">
      <dgm:prSet phldrT="[Текст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ru-RU" sz="1400" dirty="0" smtClean="0">
              <a:solidFill>
                <a:schemeClr val="accent3">
                  <a:lumMod val="75000"/>
                </a:schemeClr>
              </a:solidFill>
            </a:rPr>
            <a:t>Муниципальная политика</a:t>
          </a:r>
          <a:endParaRPr lang="ru-RU" sz="1400" dirty="0" smtClean="0">
            <a:solidFill>
              <a:schemeClr val="accent3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A17F9DD6-B0A5-4F07-8392-411C12D45D85}" type="parTrans" cxnId="{9F648689-C002-4736-A521-43F9DD43453F}">
      <dgm:prSet/>
      <dgm:spPr/>
      <dgm:t>
        <a:bodyPr/>
        <a:lstStyle/>
        <a:p>
          <a:endParaRPr lang="ru-RU"/>
        </a:p>
      </dgm:t>
    </dgm:pt>
    <dgm:pt modelId="{5F2628C2-AD1E-42EB-B411-3EFB33A79EEF}" type="sibTrans" cxnId="{9F648689-C002-4736-A521-43F9DD43453F}">
      <dgm:prSet/>
      <dgm:spPr/>
      <dgm:t>
        <a:bodyPr/>
        <a:lstStyle/>
        <a:p>
          <a:endParaRPr lang="ru-RU"/>
        </a:p>
      </dgm:t>
    </dgm:pt>
    <dgm:pt modelId="{740A3693-8410-4739-9179-1308209AE1F6}">
      <dgm:prSet phldrT="[Текст]" custT="1"/>
      <dgm:spPr>
        <a:solidFill>
          <a:schemeClr val="bg2">
            <a:lumMod val="90000"/>
          </a:schemeClr>
        </a:solidFill>
      </dgm:spPr>
      <dgm:t>
        <a:bodyPr/>
        <a:lstStyle/>
        <a:p>
          <a:pPr algn="ctr"/>
          <a:r>
            <a:rPr lang="ru-RU" sz="1400" dirty="0" smtClean="0">
              <a:solidFill>
                <a:schemeClr val="tx2">
                  <a:lumMod val="50000"/>
                </a:schemeClr>
              </a:solidFill>
            </a:rPr>
            <a:t>Управление муниципальными финансами и создание условий для эффективного управления</a:t>
          </a:r>
          <a:endParaRPr lang="ru-RU" sz="1400" dirty="0" smtClean="0">
            <a:solidFill>
              <a:schemeClr val="tx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D175AB3A-D5D6-42D6-B8B8-C3C8F5B660AA}" type="parTrans" cxnId="{CACD3142-D9E4-4336-A363-D6D8051EBE4B}">
      <dgm:prSet/>
      <dgm:spPr/>
      <dgm:t>
        <a:bodyPr/>
        <a:lstStyle/>
        <a:p>
          <a:endParaRPr lang="ru-RU"/>
        </a:p>
      </dgm:t>
    </dgm:pt>
    <dgm:pt modelId="{789D8752-6B25-4C4C-B916-2A152B729F8C}" type="sibTrans" cxnId="{CACD3142-D9E4-4336-A363-D6D8051EBE4B}">
      <dgm:prSet/>
      <dgm:spPr/>
      <dgm:t>
        <a:bodyPr/>
        <a:lstStyle/>
        <a:p>
          <a:endParaRPr lang="ru-RU"/>
        </a:p>
      </dgm:t>
    </dgm:pt>
    <dgm:pt modelId="{12F3AD26-7E3F-4E41-890E-D6932517B221}" type="pres">
      <dgm:prSet presAssocID="{DC7CA94E-BC44-4A72-99FA-1FBB17DEA64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977B778-89B9-4AF3-9592-6A68A2BBFC47}" type="pres">
      <dgm:prSet presAssocID="{76C29F89-E846-4B3C-9583-5443E641F12B}" presName="parentLin" presStyleCnt="0"/>
      <dgm:spPr/>
    </dgm:pt>
    <dgm:pt modelId="{6EB2D841-087A-4DD0-92E1-8F0F9A1E78EA}" type="pres">
      <dgm:prSet presAssocID="{76C29F89-E846-4B3C-9583-5443E641F12B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CBA178CF-F041-461A-A970-81A7CAD9765A}" type="pres">
      <dgm:prSet presAssocID="{76C29F89-E846-4B3C-9583-5443E641F12B}" presName="parentText" presStyleLbl="node1" presStyleIdx="0" presStyleCnt="7" custScaleX="142857" custScaleY="332684" custLinFactNeighborX="-70833" custLinFactNeighborY="1742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6DC996-C763-4744-B031-4F33BC463564}" type="pres">
      <dgm:prSet presAssocID="{76C29F89-E846-4B3C-9583-5443E641F12B}" presName="negativeSpace" presStyleCnt="0"/>
      <dgm:spPr/>
    </dgm:pt>
    <dgm:pt modelId="{C3EB9474-D1E6-4ECC-AA37-6B2E63283F81}" type="pres">
      <dgm:prSet presAssocID="{76C29F89-E846-4B3C-9583-5443E641F12B}" presName="childText" presStyleLbl="conFgAcc1" presStyleIdx="0" presStyleCnt="7">
        <dgm:presLayoutVars>
          <dgm:bulletEnabled val="1"/>
        </dgm:presLayoutVars>
      </dgm:prSet>
      <dgm:spPr/>
    </dgm:pt>
    <dgm:pt modelId="{9261EB00-A01C-4506-A0DE-7554F6B0A03F}" type="pres">
      <dgm:prSet presAssocID="{06213760-58AF-4764-947D-E466EC72E98E}" presName="spaceBetweenRectangles" presStyleCnt="0"/>
      <dgm:spPr/>
    </dgm:pt>
    <dgm:pt modelId="{FC800925-4CBE-442F-83AE-3191B1162DFD}" type="pres">
      <dgm:prSet presAssocID="{C275F2A2-DFFA-4E29-B1C4-9E91317A1A5C}" presName="parentLin" presStyleCnt="0"/>
      <dgm:spPr/>
    </dgm:pt>
    <dgm:pt modelId="{829AA84D-AEE8-40C0-85FD-9C15DE1B1A11}" type="pres">
      <dgm:prSet presAssocID="{C275F2A2-DFFA-4E29-B1C4-9E91317A1A5C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B6163B7B-9602-4A87-928F-405AB2AE2B4B}" type="pres">
      <dgm:prSet presAssocID="{C275F2A2-DFFA-4E29-B1C4-9E91317A1A5C}" presName="parentText" presStyleLbl="node1" presStyleIdx="1" presStyleCnt="7" custScaleX="151749" custScaleY="22350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C7E624-4375-489B-8DAF-FEA513A817E3}" type="pres">
      <dgm:prSet presAssocID="{C275F2A2-DFFA-4E29-B1C4-9E91317A1A5C}" presName="negativeSpace" presStyleCnt="0"/>
      <dgm:spPr/>
    </dgm:pt>
    <dgm:pt modelId="{68A8992D-1EAA-435A-9414-3F57F16E7473}" type="pres">
      <dgm:prSet presAssocID="{C275F2A2-DFFA-4E29-B1C4-9E91317A1A5C}" presName="childText" presStyleLbl="conFgAcc1" presStyleIdx="1" presStyleCnt="7">
        <dgm:presLayoutVars>
          <dgm:bulletEnabled val="1"/>
        </dgm:presLayoutVars>
      </dgm:prSet>
      <dgm:spPr/>
    </dgm:pt>
    <dgm:pt modelId="{45AC7587-CCFF-4A49-91B1-A2A762B1A85A}" type="pres">
      <dgm:prSet presAssocID="{71F12654-4378-403F-9FFA-D3130C10A8F0}" presName="spaceBetweenRectangles" presStyleCnt="0"/>
      <dgm:spPr/>
    </dgm:pt>
    <dgm:pt modelId="{DCADE2C6-663F-4CDF-A638-57875AEADDA4}" type="pres">
      <dgm:prSet presAssocID="{520F1B3F-8250-47B3-9098-1823D62F2CE3}" presName="parentLin" presStyleCnt="0"/>
      <dgm:spPr/>
    </dgm:pt>
    <dgm:pt modelId="{2212ECCB-7D66-4342-AA77-1A9783E97120}" type="pres">
      <dgm:prSet presAssocID="{520F1B3F-8250-47B3-9098-1823D62F2CE3}" presName="parentLeftMargin" presStyleLbl="node1" presStyleIdx="1" presStyleCnt="7"/>
      <dgm:spPr/>
      <dgm:t>
        <a:bodyPr/>
        <a:lstStyle/>
        <a:p>
          <a:endParaRPr lang="ru-RU"/>
        </a:p>
      </dgm:t>
    </dgm:pt>
    <dgm:pt modelId="{69EB7AD9-5FF7-437A-A2C9-51DCAA4108F4}" type="pres">
      <dgm:prSet presAssocID="{520F1B3F-8250-47B3-9098-1823D62F2CE3}" presName="parentText" presStyleLbl="node1" presStyleIdx="2" presStyleCnt="7" custScaleX="129958" custScaleY="242719" custLinFactNeighborX="-89067" custLinFactNeighborY="-209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BD453C-F0D6-4955-B631-D0DCB0CB5E99}" type="pres">
      <dgm:prSet presAssocID="{520F1B3F-8250-47B3-9098-1823D62F2CE3}" presName="negativeSpace" presStyleCnt="0"/>
      <dgm:spPr/>
    </dgm:pt>
    <dgm:pt modelId="{CEE83990-4AEC-415C-9C3F-F61BC0DD3B99}" type="pres">
      <dgm:prSet presAssocID="{520F1B3F-8250-47B3-9098-1823D62F2CE3}" presName="childText" presStyleLbl="conFgAcc1" presStyleIdx="2" presStyleCnt="7">
        <dgm:presLayoutVars>
          <dgm:bulletEnabled val="1"/>
        </dgm:presLayoutVars>
      </dgm:prSet>
      <dgm:spPr/>
    </dgm:pt>
    <dgm:pt modelId="{1D70636B-987E-42BC-8A59-969915F060C3}" type="pres">
      <dgm:prSet presAssocID="{A608A31B-E56F-4A27-B33D-3FA9A13BF033}" presName="spaceBetweenRectangles" presStyleCnt="0"/>
      <dgm:spPr/>
    </dgm:pt>
    <dgm:pt modelId="{EB0DE9BD-ADBE-463A-8DFF-9A5C6247CA07}" type="pres">
      <dgm:prSet presAssocID="{8578CA53-7BBA-4447-A133-DC98CC54FAF7}" presName="parentLin" presStyleCnt="0"/>
      <dgm:spPr/>
    </dgm:pt>
    <dgm:pt modelId="{E06F49C0-13C5-40BD-A00D-F32A4F5E8FD6}" type="pres">
      <dgm:prSet presAssocID="{8578CA53-7BBA-4447-A133-DC98CC54FAF7}" presName="parentLeftMargin" presStyleLbl="node1" presStyleIdx="2" presStyleCnt="7"/>
      <dgm:spPr/>
      <dgm:t>
        <a:bodyPr/>
        <a:lstStyle/>
        <a:p>
          <a:endParaRPr lang="ru-RU"/>
        </a:p>
      </dgm:t>
    </dgm:pt>
    <dgm:pt modelId="{FE612FDE-482D-486F-91E5-2738BCD71CCC}" type="pres">
      <dgm:prSet presAssocID="{8578CA53-7BBA-4447-A133-DC98CC54FAF7}" presName="parentText" presStyleLbl="node1" presStyleIdx="3" presStyleCnt="7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FEAF67-84F4-43D8-B7C1-8829336422D5}" type="pres">
      <dgm:prSet presAssocID="{8578CA53-7BBA-4447-A133-DC98CC54FAF7}" presName="negativeSpace" presStyleCnt="0"/>
      <dgm:spPr/>
    </dgm:pt>
    <dgm:pt modelId="{45B0D8C7-41BB-41F8-97CB-835190A2BB22}" type="pres">
      <dgm:prSet presAssocID="{8578CA53-7BBA-4447-A133-DC98CC54FAF7}" presName="childText" presStyleLbl="conFgAcc1" presStyleIdx="3" presStyleCnt="7">
        <dgm:presLayoutVars>
          <dgm:bulletEnabled val="1"/>
        </dgm:presLayoutVars>
      </dgm:prSet>
      <dgm:spPr/>
    </dgm:pt>
    <dgm:pt modelId="{9D8373C7-C025-41A0-9A0E-D031387DEFA7}" type="pres">
      <dgm:prSet presAssocID="{42EDCA91-3EE8-4839-98D6-CD18C9EF0531}" presName="spaceBetweenRectangles" presStyleCnt="0"/>
      <dgm:spPr/>
    </dgm:pt>
    <dgm:pt modelId="{4903EA4B-B167-48E8-96E8-4749060D9E4A}" type="pres">
      <dgm:prSet presAssocID="{86BEA324-84D1-4734-8684-AC30B8729768}" presName="parentLin" presStyleCnt="0"/>
      <dgm:spPr/>
    </dgm:pt>
    <dgm:pt modelId="{299A887C-57D2-49E5-9BFE-14FC8F219D08}" type="pres">
      <dgm:prSet presAssocID="{86BEA324-84D1-4734-8684-AC30B8729768}" presName="parentLeftMargin" presStyleLbl="node1" presStyleIdx="3" presStyleCnt="7"/>
      <dgm:spPr/>
      <dgm:t>
        <a:bodyPr/>
        <a:lstStyle/>
        <a:p>
          <a:endParaRPr lang="ru-RU"/>
        </a:p>
      </dgm:t>
    </dgm:pt>
    <dgm:pt modelId="{D4077C62-63A7-4B49-8384-137E2EAD5759}" type="pres">
      <dgm:prSet presAssocID="{86BEA324-84D1-4734-8684-AC30B8729768}" presName="parentText" presStyleLbl="node1" presStyleIdx="4" presStyleCnt="7" custScaleX="142857" custLinFactNeighborX="-16132" custLinFactNeighborY="54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E0EF0B-7BA2-4BDB-95B4-DD6A7B897BB1}" type="pres">
      <dgm:prSet presAssocID="{86BEA324-84D1-4734-8684-AC30B8729768}" presName="negativeSpace" presStyleCnt="0"/>
      <dgm:spPr/>
    </dgm:pt>
    <dgm:pt modelId="{BFB397DD-8D0D-4C46-ABD4-74335D0D2C5F}" type="pres">
      <dgm:prSet presAssocID="{86BEA324-84D1-4734-8684-AC30B8729768}" presName="childText" presStyleLbl="conFgAcc1" presStyleIdx="4" presStyleCnt="7">
        <dgm:presLayoutVars>
          <dgm:bulletEnabled val="1"/>
        </dgm:presLayoutVars>
      </dgm:prSet>
      <dgm:spPr/>
    </dgm:pt>
    <dgm:pt modelId="{5D5EE724-A15C-4355-B2E8-27F573E6BEDB}" type="pres">
      <dgm:prSet presAssocID="{2294618F-94A1-4E5D-816D-9A769B4D6018}" presName="spaceBetweenRectangles" presStyleCnt="0"/>
      <dgm:spPr/>
    </dgm:pt>
    <dgm:pt modelId="{C1C8812E-5A2D-4690-881F-C8270C1F90A6}" type="pres">
      <dgm:prSet presAssocID="{80A0AE88-1EC7-4F78-A2E8-D1C2B7F13B31}" presName="parentLin" presStyleCnt="0"/>
      <dgm:spPr/>
    </dgm:pt>
    <dgm:pt modelId="{269BF41B-AF5F-42CC-8A67-7A7E9230F7EA}" type="pres">
      <dgm:prSet presAssocID="{80A0AE88-1EC7-4F78-A2E8-D1C2B7F13B31}" presName="parentLeftMargin" presStyleLbl="node1" presStyleIdx="4" presStyleCnt="7"/>
      <dgm:spPr/>
      <dgm:t>
        <a:bodyPr/>
        <a:lstStyle/>
        <a:p>
          <a:endParaRPr lang="ru-RU"/>
        </a:p>
      </dgm:t>
    </dgm:pt>
    <dgm:pt modelId="{E9C3829B-39BF-4E11-B0F4-0C16D46356B6}" type="pres">
      <dgm:prSet presAssocID="{80A0AE88-1EC7-4F78-A2E8-D1C2B7F13B31}" presName="parentText" presStyleLbl="node1" presStyleIdx="5" presStyleCnt="7" custScaleX="142857" custLinFactX="-521" custLinFactNeighborX="-100000" custLinFactNeighborY="-1556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8BEEFD-7638-44EB-9FF0-09C7C43E0BD5}" type="pres">
      <dgm:prSet presAssocID="{80A0AE88-1EC7-4F78-A2E8-D1C2B7F13B31}" presName="negativeSpace" presStyleCnt="0"/>
      <dgm:spPr/>
    </dgm:pt>
    <dgm:pt modelId="{C4618B7E-DA9D-4E43-9361-2FF02980DAA1}" type="pres">
      <dgm:prSet presAssocID="{80A0AE88-1EC7-4F78-A2E8-D1C2B7F13B31}" presName="childText" presStyleLbl="conFgAcc1" presStyleIdx="5" presStyleCnt="7">
        <dgm:presLayoutVars>
          <dgm:bulletEnabled val="1"/>
        </dgm:presLayoutVars>
      </dgm:prSet>
      <dgm:spPr/>
    </dgm:pt>
    <dgm:pt modelId="{882AF77F-C667-4F5C-A266-708BB3A53DEC}" type="pres">
      <dgm:prSet presAssocID="{5F2628C2-AD1E-42EB-B411-3EFB33A79EEF}" presName="spaceBetweenRectangles" presStyleCnt="0"/>
      <dgm:spPr/>
    </dgm:pt>
    <dgm:pt modelId="{8E982ECD-2D89-47A3-948F-C2135156AF47}" type="pres">
      <dgm:prSet presAssocID="{740A3693-8410-4739-9179-1308209AE1F6}" presName="parentLin" presStyleCnt="0"/>
      <dgm:spPr/>
    </dgm:pt>
    <dgm:pt modelId="{D1BD7926-1260-4B17-BA26-2C3C6E627E01}" type="pres">
      <dgm:prSet presAssocID="{740A3693-8410-4739-9179-1308209AE1F6}" presName="parentLeftMargin" presStyleLbl="node1" presStyleIdx="5" presStyleCnt="7"/>
      <dgm:spPr/>
      <dgm:t>
        <a:bodyPr/>
        <a:lstStyle/>
        <a:p>
          <a:endParaRPr lang="ru-RU"/>
        </a:p>
      </dgm:t>
    </dgm:pt>
    <dgm:pt modelId="{94AE6BE5-3B95-4D27-BCD5-6EF597166EF6}" type="pres">
      <dgm:prSet presAssocID="{740A3693-8410-4739-9179-1308209AE1F6}" presName="parentText" presStyleLbl="node1" presStyleIdx="6" presStyleCnt="7" custScaleX="124412" custScaleY="28045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7FA39F-C797-4639-B566-36EF5E4F1020}" type="pres">
      <dgm:prSet presAssocID="{740A3693-8410-4739-9179-1308209AE1F6}" presName="negativeSpace" presStyleCnt="0"/>
      <dgm:spPr/>
    </dgm:pt>
    <dgm:pt modelId="{02DDAEC0-348A-44D4-A209-14ACC6124C17}" type="pres">
      <dgm:prSet presAssocID="{740A3693-8410-4739-9179-1308209AE1F6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0D671995-4985-4F76-8D53-00D9B6276762}" type="presOf" srcId="{80A0AE88-1EC7-4F78-A2E8-D1C2B7F13B31}" destId="{269BF41B-AF5F-42CC-8A67-7A7E9230F7EA}" srcOrd="0" destOrd="0" presId="urn:microsoft.com/office/officeart/2005/8/layout/list1"/>
    <dgm:cxn modelId="{B9C87615-F9D0-4CD0-93A2-9E9E507A94F8}" srcId="{DC7CA94E-BC44-4A72-99FA-1FBB17DEA647}" destId="{76C29F89-E846-4B3C-9583-5443E641F12B}" srcOrd="0" destOrd="0" parTransId="{213C81FD-01FB-4DDC-BF0F-2EA857CD02A8}" sibTransId="{06213760-58AF-4764-947D-E466EC72E98E}"/>
    <dgm:cxn modelId="{9F648689-C002-4736-A521-43F9DD43453F}" srcId="{DC7CA94E-BC44-4A72-99FA-1FBB17DEA647}" destId="{80A0AE88-1EC7-4F78-A2E8-D1C2B7F13B31}" srcOrd="5" destOrd="0" parTransId="{A17F9DD6-B0A5-4F07-8392-411C12D45D85}" sibTransId="{5F2628C2-AD1E-42EB-B411-3EFB33A79EEF}"/>
    <dgm:cxn modelId="{E50139B7-03E3-46E1-80B5-70BD96C00263}" type="presOf" srcId="{C275F2A2-DFFA-4E29-B1C4-9E91317A1A5C}" destId="{B6163B7B-9602-4A87-928F-405AB2AE2B4B}" srcOrd="1" destOrd="0" presId="urn:microsoft.com/office/officeart/2005/8/layout/list1"/>
    <dgm:cxn modelId="{090D19BA-57DD-43D6-A0E1-FEE0E5CF630B}" type="presOf" srcId="{86BEA324-84D1-4734-8684-AC30B8729768}" destId="{D4077C62-63A7-4B49-8384-137E2EAD5759}" srcOrd="1" destOrd="0" presId="urn:microsoft.com/office/officeart/2005/8/layout/list1"/>
    <dgm:cxn modelId="{061FC566-FED3-40CD-ACC0-3D5CC2376B73}" type="presOf" srcId="{76C29F89-E846-4B3C-9583-5443E641F12B}" destId="{CBA178CF-F041-461A-A970-81A7CAD9765A}" srcOrd="1" destOrd="0" presId="urn:microsoft.com/office/officeart/2005/8/layout/list1"/>
    <dgm:cxn modelId="{6F19C756-6CE4-4F69-A9A5-C6587CD06D50}" type="presOf" srcId="{740A3693-8410-4739-9179-1308209AE1F6}" destId="{D1BD7926-1260-4B17-BA26-2C3C6E627E01}" srcOrd="0" destOrd="0" presId="urn:microsoft.com/office/officeart/2005/8/layout/list1"/>
    <dgm:cxn modelId="{18871778-1E86-48CA-B70B-9536AF77AB7E}" srcId="{DC7CA94E-BC44-4A72-99FA-1FBB17DEA647}" destId="{C275F2A2-DFFA-4E29-B1C4-9E91317A1A5C}" srcOrd="1" destOrd="0" parTransId="{1AD4CB56-D181-4016-9747-1F451CC33468}" sibTransId="{71F12654-4378-403F-9FFA-D3130C10A8F0}"/>
    <dgm:cxn modelId="{CACD3142-D9E4-4336-A363-D6D8051EBE4B}" srcId="{DC7CA94E-BC44-4A72-99FA-1FBB17DEA647}" destId="{740A3693-8410-4739-9179-1308209AE1F6}" srcOrd="6" destOrd="0" parTransId="{D175AB3A-D5D6-42D6-B8B8-C3C8F5B660AA}" sibTransId="{789D8752-6B25-4C4C-B916-2A152B729F8C}"/>
    <dgm:cxn modelId="{4C8E31EB-035E-4D8B-9FD9-ABB3C81D86A9}" type="presOf" srcId="{C275F2A2-DFFA-4E29-B1C4-9E91317A1A5C}" destId="{829AA84D-AEE8-40C0-85FD-9C15DE1B1A11}" srcOrd="0" destOrd="0" presId="urn:microsoft.com/office/officeart/2005/8/layout/list1"/>
    <dgm:cxn modelId="{6BB6A281-CEC3-449C-B2B9-DA515B26CC1C}" type="presOf" srcId="{520F1B3F-8250-47B3-9098-1823D62F2CE3}" destId="{69EB7AD9-5FF7-437A-A2C9-51DCAA4108F4}" srcOrd="1" destOrd="0" presId="urn:microsoft.com/office/officeart/2005/8/layout/list1"/>
    <dgm:cxn modelId="{F70943FA-E956-4BD0-BAF4-5B46680270F1}" type="presOf" srcId="{86BEA324-84D1-4734-8684-AC30B8729768}" destId="{299A887C-57D2-49E5-9BFE-14FC8F219D08}" srcOrd="0" destOrd="0" presId="urn:microsoft.com/office/officeart/2005/8/layout/list1"/>
    <dgm:cxn modelId="{90AD440B-8B29-47E8-A206-3025ADB0D7A2}" type="presOf" srcId="{520F1B3F-8250-47B3-9098-1823D62F2CE3}" destId="{2212ECCB-7D66-4342-AA77-1A9783E97120}" srcOrd="0" destOrd="0" presId="urn:microsoft.com/office/officeart/2005/8/layout/list1"/>
    <dgm:cxn modelId="{D1DB446F-E9B4-430B-8846-C3EA57369CDC}" type="presOf" srcId="{8578CA53-7BBA-4447-A133-DC98CC54FAF7}" destId="{FE612FDE-482D-486F-91E5-2738BCD71CCC}" srcOrd="1" destOrd="0" presId="urn:microsoft.com/office/officeart/2005/8/layout/list1"/>
    <dgm:cxn modelId="{411D53C8-35E0-4D4E-BA93-B0A2F20BC363}" type="presOf" srcId="{DC7CA94E-BC44-4A72-99FA-1FBB17DEA647}" destId="{12F3AD26-7E3F-4E41-890E-D6932517B221}" srcOrd="0" destOrd="0" presId="urn:microsoft.com/office/officeart/2005/8/layout/list1"/>
    <dgm:cxn modelId="{E5F04764-7660-4A41-B582-AB97A3C60880}" srcId="{DC7CA94E-BC44-4A72-99FA-1FBB17DEA647}" destId="{8578CA53-7BBA-4447-A133-DC98CC54FAF7}" srcOrd="3" destOrd="0" parTransId="{3C5666AA-F263-4EAC-B950-7D4E79C833C0}" sibTransId="{42EDCA91-3EE8-4839-98D6-CD18C9EF0531}"/>
    <dgm:cxn modelId="{B3D1EA13-3610-46EB-A43B-C182F42AB362}" srcId="{DC7CA94E-BC44-4A72-99FA-1FBB17DEA647}" destId="{86BEA324-84D1-4734-8684-AC30B8729768}" srcOrd="4" destOrd="0" parTransId="{59791F8B-BA17-467C-8EDB-2EDAC314E78E}" sibTransId="{2294618F-94A1-4E5D-816D-9A769B4D6018}"/>
    <dgm:cxn modelId="{48F89D5A-0C0A-4D50-834A-3C97B100238F}" type="presOf" srcId="{740A3693-8410-4739-9179-1308209AE1F6}" destId="{94AE6BE5-3B95-4D27-BCD5-6EF597166EF6}" srcOrd="1" destOrd="0" presId="urn:microsoft.com/office/officeart/2005/8/layout/list1"/>
    <dgm:cxn modelId="{B4760464-14F0-4342-B1F5-EAF82C8BAF10}" type="presOf" srcId="{76C29F89-E846-4B3C-9583-5443E641F12B}" destId="{6EB2D841-087A-4DD0-92E1-8F0F9A1E78EA}" srcOrd="0" destOrd="0" presId="urn:microsoft.com/office/officeart/2005/8/layout/list1"/>
    <dgm:cxn modelId="{10052571-C3A0-433E-AE2E-BBB8B9D0B08C}" srcId="{DC7CA94E-BC44-4A72-99FA-1FBB17DEA647}" destId="{520F1B3F-8250-47B3-9098-1823D62F2CE3}" srcOrd="2" destOrd="0" parTransId="{7917B17F-A6EB-464E-9396-1176E5795E1D}" sibTransId="{A608A31B-E56F-4A27-B33D-3FA9A13BF033}"/>
    <dgm:cxn modelId="{A8BBBD51-786C-4351-82F3-C83B4D452F72}" type="presOf" srcId="{8578CA53-7BBA-4447-A133-DC98CC54FAF7}" destId="{E06F49C0-13C5-40BD-A00D-F32A4F5E8FD6}" srcOrd="0" destOrd="0" presId="urn:microsoft.com/office/officeart/2005/8/layout/list1"/>
    <dgm:cxn modelId="{520C4949-0B5D-4E73-8206-57BAB0ED9C03}" type="presOf" srcId="{80A0AE88-1EC7-4F78-A2E8-D1C2B7F13B31}" destId="{E9C3829B-39BF-4E11-B0F4-0C16D46356B6}" srcOrd="1" destOrd="0" presId="urn:microsoft.com/office/officeart/2005/8/layout/list1"/>
    <dgm:cxn modelId="{C7FA3BC8-549A-4AC9-B614-B318B03783E7}" type="presParOf" srcId="{12F3AD26-7E3F-4E41-890E-D6932517B221}" destId="{6977B778-89B9-4AF3-9592-6A68A2BBFC47}" srcOrd="0" destOrd="0" presId="urn:microsoft.com/office/officeart/2005/8/layout/list1"/>
    <dgm:cxn modelId="{766C04FD-DD46-47B7-A9E4-C2AC5C700DFD}" type="presParOf" srcId="{6977B778-89B9-4AF3-9592-6A68A2BBFC47}" destId="{6EB2D841-087A-4DD0-92E1-8F0F9A1E78EA}" srcOrd="0" destOrd="0" presId="urn:microsoft.com/office/officeart/2005/8/layout/list1"/>
    <dgm:cxn modelId="{A737269C-78E9-4D04-A21A-7DA95AF4C241}" type="presParOf" srcId="{6977B778-89B9-4AF3-9592-6A68A2BBFC47}" destId="{CBA178CF-F041-461A-A970-81A7CAD9765A}" srcOrd="1" destOrd="0" presId="urn:microsoft.com/office/officeart/2005/8/layout/list1"/>
    <dgm:cxn modelId="{CB48EC26-8CDF-40A7-A900-A2D4DCE5734F}" type="presParOf" srcId="{12F3AD26-7E3F-4E41-890E-D6932517B221}" destId="{A86DC996-C763-4744-B031-4F33BC463564}" srcOrd="1" destOrd="0" presId="urn:microsoft.com/office/officeart/2005/8/layout/list1"/>
    <dgm:cxn modelId="{F52497AA-420D-475A-938C-531BB5D21498}" type="presParOf" srcId="{12F3AD26-7E3F-4E41-890E-D6932517B221}" destId="{C3EB9474-D1E6-4ECC-AA37-6B2E63283F81}" srcOrd="2" destOrd="0" presId="urn:microsoft.com/office/officeart/2005/8/layout/list1"/>
    <dgm:cxn modelId="{A01C13B3-07B0-48EC-A551-D06D650B07D3}" type="presParOf" srcId="{12F3AD26-7E3F-4E41-890E-D6932517B221}" destId="{9261EB00-A01C-4506-A0DE-7554F6B0A03F}" srcOrd="3" destOrd="0" presId="urn:microsoft.com/office/officeart/2005/8/layout/list1"/>
    <dgm:cxn modelId="{15132E2C-F394-42C9-936E-EFF69827EC83}" type="presParOf" srcId="{12F3AD26-7E3F-4E41-890E-D6932517B221}" destId="{FC800925-4CBE-442F-83AE-3191B1162DFD}" srcOrd="4" destOrd="0" presId="urn:microsoft.com/office/officeart/2005/8/layout/list1"/>
    <dgm:cxn modelId="{4610049C-704B-488E-B4F3-730AAEFFC76F}" type="presParOf" srcId="{FC800925-4CBE-442F-83AE-3191B1162DFD}" destId="{829AA84D-AEE8-40C0-85FD-9C15DE1B1A11}" srcOrd="0" destOrd="0" presId="urn:microsoft.com/office/officeart/2005/8/layout/list1"/>
    <dgm:cxn modelId="{1F08F0B3-D61B-401C-92A7-33D61F16E8C5}" type="presParOf" srcId="{FC800925-4CBE-442F-83AE-3191B1162DFD}" destId="{B6163B7B-9602-4A87-928F-405AB2AE2B4B}" srcOrd="1" destOrd="0" presId="urn:microsoft.com/office/officeart/2005/8/layout/list1"/>
    <dgm:cxn modelId="{E86D7726-1D6F-45C6-8913-9091B69E485D}" type="presParOf" srcId="{12F3AD26-7E3F-4E41-890E-D6932517B221}" destId="{5CC7E624-4375-489B-8DAF-FEA513A817E3}" srcOrd="5" destOrd="0" presId="urn:microsoft.com/office/officeart/2005/8/layout/list1"/>
    <dgm:cxn modelId="{7B08EAF8-95C4-4AE4-BA94-DDDF888686E9}" type="presParOf" srcId="{12F3AD26-7E3F-4E41-890E-D6932517B221}" destId="{68A8992D-1EAA-435A-9414-3F57F16E7473}" srcOrd="6" destOrd="0" presId="urn:microsoft.com/office/officeart/2005/8/layout/list1"/>
    <dgm:cxn modelId="{CBEFA17F-9849-435B-BF0E-2D45935CE5EB}" type="presParOf" srcId="{12F3AD26-7E3F-4E41-890E-D6932517B221}" destId="{45AC7587-CCFF-4A49-91B1-A2A762B1A85A}" srcOrd="7" destOrd="0" presId="urn:microsoft.com/office/officeart/2005/8/layout/list1"/>
    <dgm:cxn modelId="{149E37F3-A7DF-49A5-BA2D-8135B4DC93E0}" type="presParOf" srcId="{12F3AD26-7E3F-4E41-890E-D6932517B221}" destId="{DCADE2C6-663F-4CDF-A638-57875AEADDA4}" srcOrd="8" destOrd="0" presId="urn:microsoft.com/office/officeart/2005/8/layout/list1"/>
    <dgm:cxn modelId="{4E351CC7-B575-41F7-A179-067A7ED8A3DD}" type="presParOf" srcId="{DCADE2C6-663F-4CDF-A638-57875AEADDA4}" destId="{2212ECCB-7D66-4342-AA77-1A9783E97120}" srcOrd="0" destOrd="0" presId="urn:microsoft.com/office/officeart/2005/8/layout/list1"/>
    <dgm:cxn modelId="{5C8BD520-FD8F-4CBB-B19C-36DB0ABB4A7D}" type="presParOf" srcId="{DCADE2C6-663F-4CDF-A638-57875AEADDA4}" destId="{69EB7AD9-5FF7-437A-A2C9-51DCAA4108F4}" srcOrd="1" destOrd="0" presId="urn:microsoft.com/office/officeart/2005/8/layout/list1"/>
    <dgm:cxn modelId="{135B4690-134B-4CD4-ACCC-799DCF193B0C}" type="presParOf" srcId="{12F3AD26-7E3F-4E41-890E-D6932517B221}" destId="{D2BD453C-F0D6-4955-B631-D0DCB0CB5E99}" srcOrd="9" destOrd="0" presId="urn:microsoft.com/office/officeart/2005/8/layout/list1"/>
    <dgm:cxn modelId="{77E93FD8-2EA3-4829-8E29-83CE7CF01591}" type="presParOf" srcId="{12F3AD26-7E3F-4E41-890E-D6932517B221}" destId="{CEE83990-4AEC-415C-9C3F-F61BC0DD3B99}" srcOrd="10" destOrd="0" presId="urn:microsoft.com/office/officeart/2005/8/layout/list1"/>
    <dgm:cxn modelId="{0A3ABA0F-F5C1-4F9C-8577-389CD05DE602}" type="presParOf" srcId="{12F3AD26-7E3F-4E41-890E-D6932517B221}" destId="{1D70636B-987E-42BC-8A59-969915F060C3}" srcOrd="11" destOrd="0" presId="urn:microsoft.com/office/officeart/2005/8/layout/list1"/>
    <dgm:cxn modelId="{3F37FC02-D96B-4447-A7E4-1400B0293F5B}" type="presParOf" srcId="{12F3AD26-7E3F-4E41-890E-D6932517B221}" destId="{EB0DE9BD-ADBE-463A-8DFF-9A5C6247CA07}" srcOrd="12" destOrd="0" presId="urn:microsoft.com/office/officeart/2005/8/layout/list1"/>
    <dgm:cxn modelId="{802FECC6-2C67-4232-99AD-C5C5E0D9B938}" type="presParOf" srcId="{EB0DE9BD-ADBE-463A-8DFF-9A5C6247CA07}" destId="{E06F49C0-13C5-40BD-A00D-F32A4F5E8FD6}" srcOrd="0" destOrd="0" presId="urn:microsoft.com/office/officeart/2005/8/layout/list1"/>
    <dgm:cxn modelId="{D8001167-82CA-4AB0-9A03-92A26B150144}" type="presParOf" srcId="{EB0DE9BD-ADBE-463A-8DFF-9A5C6247CA07}" destId="{FE612FDE-482D-486F-91E5-2738BCD71CCC}" srcOrd="1" destOrd="0" presId="urn:microsoft.com/office/officeart/2005/8/layout/list1"/>
    <dgm:cxn modelId="{1FA9B58F-AAF2-4902-8C6B-C3F10FE46B69}" type="presParOf" srcId="{12F3AD26-7E3F-4E41-890E-D6932517B221}" destId="{99FEAF67-84F4-43D8-B7C1-8829336422D5}" srcOrd="13" destOrd="0" presId="urn:microsoft.com/office/officeart/2005/8/layout/list1"/>
    <dgm:cxn modelId="{8327DDF4-0ACB-407C-8C34-2453BA3C701C}" type="presParOf" srcId="{12F3AD26-7E3F-4E41-890E-D6932517B221}" destId="{45B0D8C7-41BB-41F8-97CB-835190A2BB22}" srcOrd="14" destOrd="0" presId="urn:microsoft.com/office/officeart/2005/8/layout/list1"/>
    <dgm:cxn modelId="{CC84E976-4CE2-4088-8C08-54C74BA62DF5}" type="presParOf" srcId="{12F3AD26-7E3F-4E41-890E-D6932517B221}" destId="{9D8373C7-C025-41A0-9A0E-D031387DEFA7}" srcOrd="15" destOrd="0" presId="urn:microsoft.com/office/officeart/2005/8/layout/list1"/>
    <dgm:cxn modelId="{DE86654F-FD9C-49B8-B740-76DA321FD080}" type="presParOf" srcId="{12F3AD26-7E3F-4E41-890E-D6932517B221}" destId="{4903EA4B-B167-48E8-96E8-4749060D9E4A}" srcOrd="16" destOrd="0" presId="urn:microsoft.com/office/officeart/2005/8/layout/list1"/>
    <dgm:cxn modelId="{E3A0D29B-B978-43E3-8B11-BF0D3C54A46C}" type="presParOf" srcId="{4903EA4B-B167-48E8-96E8-4749060D9E4A}" destId="{299A887C-57D2-49E5-9BFE-14FC8F219D08}" srcOrd="0" destOrd="0" presId="urn:microsoft.com/office/officeart/2005/8/layout/list1"/>
    <dgm:cxn modelId="{68877084-C367-4C16-8FB4-AD556A4AD6C6}" type="presParOf" srcId="{4903EA4B-B167-48E8-96E8-4749060D9E4A}" destId="{D4077C62-63A7-4B49-8384-137E2EAD5759}" srcOrd="1" destOrd="0" presId="urn:microsoft.com/office/officeart/2005/8/layout/list1"/>
    <dgm:cxn modelId="{C4C1B365-664D-477E-A5F2-07CAE433962B}" type="presParOf" srcId="{12F3AD26-7E3F-4E41-890E-D6932517B221}" destId="{18E0EF0B-7BA2-4BDB-95B4-DD6A7B897BB1}" srcOrd="17" destOrd="0" presId="urn:microsoft.com/office/officeart/2005/8/layout/list1"/>
    <dgm:cxn modelId="{C90F331A-6DB5-436B-833A-D252DFE2C5C8}" type="presParOf" srcId="{12F3AD26-7E3F-4E41-890E-D6932517B221}" destId="{BFB397DD-8D0D-4C46-ABD4-74335D0D2C5F}" srcOrd="18" destOrd="0" presId="urn:microsoft.com/office/officeart/2005/8/layout/list1"/>
    <dgm:cxn modelId="{5D9E8099-08C1-49D7-B8F5-2B13ADDF292F}" type="presParOf" srcId="{12F3AD26-7E3F-4E41-890E-D6932517B221}" destId="{5D5EE724-A15C-4355-B2E8-27F573E6BEDB}" srcOrd="19" destOrd="0" presId="urn:microsoft.com/office/officeart/2005/8/layout/list1"/>
    <dgm:cxn modelId="{C7D02F99-3BBF-4A80-8D1A-1F9D9294EFEC}" type="presParOf" srcId="{12F3AD26-7E3F-4E41-890E-D6932517B221}" destId="{C1C8812E-5A2D-4690-881F-C8270C1F90A6}" srcOrd="20" destOrd="0" presId="urn:microsoft.com/office/officeart/2005/8/layout/list1"/>
    <dgm:cxn modelId="{BD8D2D63-BEB9-47C3-AE9F-F7B37CB1DFDD}" type="presParOf" srcId="{C1C8812E-5A2D-4690-881F-C8270C1F90A6}" destId="{269BF41B-AF5F-42CC-8A67-7A7E9230F7EA}" srcOrd="0" destOrd="0" presId="urn:microsoft.com/office/officeart/2005/8/layout/list1"/>
    <dgm:cxn modelId="{6FC09A91-2C63-4FF1-9668-A3A1D854C0FB}" type="presParOf" srcId="{C1C8812E-5A2D-4690-881F-C8270C1F90A6}" destId="{E9C3829B-39BF-4E11-B0F4-0C16D46356B6}" srcOrd="1" destOrd="0" presId="urn:microsoft.com/office/officeart/2005/8/layout/list1"/>
    <dgm:cxn modelId="{F05DA54D-18F5-4CFD-8CA2-A264A8CB8E48}" type="presParOf" srcId="{12F3AD26-7E3F-4E41-890E-D6932517B221}" destId="{CE8BEEFD-7638-44EB-9FF0-09C7C43E0BD5}" srcOrd="21" destOrd="0" presId="urn:microsoft.com/office/officeart/2005/8/layout/list1"/>
    <dgm:cxn modelId="{25445754-21BB-4811-A358-8CBE31D6DCCF}" type="presParOf" srcId="{12F3AD26-7E3F-4E41-890E-D6932517B221}" destId="{C4618B7E-DA9D-4E43-9361-2FF02980DAA1}" srcOrd="22" destOrd="0" presId="urn:microsoft.com/office/officeart/2005/8/layout/list1"/>
    <dgm:cxn modelId="{D0E76CF5-CA61-423F-8428-C5A87A0C615D}" type="presParOf" srcId="{12F3AD26-7E3F-4E41-890E-D6932517B221}" destId="{882AF77F-C667-4F5C-A266-708BB3A53DEC}" srcOrd="23" destOrd="0" presId="urn:microsoft.com/office/officeart/2005/8/layout/list1"/>
    <dgm:cxn modelId="{100B4570-CD7C-4CC3-8CE2-97353C0B0DEF}" type="presParOf" srcId="{12F3AD26-7E3F-4E41-890E-D6932517B221}" destId="{8E982ECD-2D89-47A3-948F-C2135156AF47}" srcOrd="24" destOrd="0" presId="urn:microsoft.com/office/officeart/2005/8/layout/list1"/>
    <dgm:cxn modelId="{3BADD9F1-EC69-4268-82AF-6E0EB7DE59FB}" type="presParOf" srcId="{8E982ECD-2D89-47A3-948F-C2135156AF47}" destId="{D1BD7926-1260-4B17-BA26-2C3C6E627E01}" srcOrd="0" destOrd="0" presId="urn:microsoft.com/office/officeart/2005/8/layout/list1"/>
    <dgm:cxn modelId="{2887F08F-EBDB-4713-8B77-25117314E8D9}" type="presParOf" srcId="{8E982ECD-2D89-47A3-948F-C2135156AF47}" destId="{94AE6BE5-3B95-4D27-BCD5-6EF597166EF6}" srcOrd="1" destOrd="0" presId="urn:microsoft.com/office/officeart/2005/8/layout/list1"/>
    <dgm:cxn modelId="{E59F6A3F-A72F-42ED-BC30-4FFBBFB402A6}" type="presParOf" srcId="{12F3AD26-7E3F-4E41-890E-D6932517B221}" destId="{E47FA39F-C797-4639-B566-36EF5E4F1020}" srcOrd="25" destOrd="0" presId="urn:microsoft.com/office/officeart/2005/8/layout/list1"/>
    <dgm:cxn modelId="{CA63D73A-6B00-4925-8B9B-F4FF39EE9E75}" type="presParOf" srcId="{12F3AD26-7E3F-4E41-890E-D6932517B221}" destId="{02DDAEC0-348A-44D4-A209-14ACC6124C17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0685A0C-820A-43E1-BB71-A3A7E501E070}" type="doc">
      <dgm:prSet loTypeId="urn:microsoft.com/office/officeart/2005/8/layout/default#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4C50CC3-5151-463A-BB38-73322D286CF8}">
      <dgm:prSet phldrT="[Текст]" custT="1"/>
      <dgm:spPr>
        <a:solidFill>
          <a:srgbClr val="FFCCFF"/>
        </a:solidFill>
      </dgm:spPr>
      <dgm:t>
        <a:bodyPr/>
        <a:lstStyle/>
        <a:p>
          <a:r>
            <a:rPr lang="ru-RU" sz="1400" dirty="0" smtClean="0">
              <a:solidFill>
                <a:srgbClr val="C00000"/>
              </a:solidFill>
            </a:rPr>
            <a:t>Обеспечение качественными жилищно-коммунальными услугами населения и благоустройство территории</a:t>
          </a:r>
        </a:p>
        <a:p>
          <a:r>
            <a:rPr lang="ru-RU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15,4%</a:t>
          </a:r>
          <a:endParaRPr lang="ru-RU" sz="2000" b="1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B205660B-3DA7-48F1-AF2C-99011EBC6499}" type="parTrans" cxnId="{AFB1E6A7-7AC6-439F-B880-AAE6EEED190D}">
      <dgm:prSet/>
      <dgm:spPr/>
      <dgm:t>
        <a:bodyPr/>
        <a:lstStyle/>
        <a:p>
          <a:endParaRPr lang="ru-RU"/>
        </a:p>
      </dgm:t>
    </dgm:pt>
    <dgm:pt modelId="{9CFB2D8D-64A4-4CA2-B109-495A9B4C2E7B}" type="sibTrans" cxnId="{AFB1E6A7-7AC6-439F-B880-AAE6EEED190D}">
      <dgm:prSet/>
      <dgm:spPr/>
      <dgm:t>
        <a:bodyPr/>
        <a:lstStyle/>
        <a:p>
          <a:endParaRPr lang="ru-RU"/>
        </a:p>
      </dgm:t>
    </dgm:pt>
    <dgm:pt modelId="{23D7B9F4-C2D2-4ACE-9864-AFA7819E8579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ru-RU" sz="1400" dirty="0" smtClean="0">
              <a:solidFill>
                <a:schemeClr val="tx1">
                  <a:lumMod val="95000"/>
                  <a:lumOff val="5000"/>
                </a:schemeClr>
              </a:solidFill>
            </a:rPr>
            <a:t>Обеспечение общественного порядка и противодействие преступности </a:t>
          </a:r>
        </a:p>
        <a:p>
          <a:r>
            <a:rPr lang="ru-RU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0,1%</a:t>
          </a:r>
          <a:endParaRPr lang="ru-RU" sz="2000" b="1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7E8525D2-D8D5-4CE8-BA6B-99701111E8DA}" type="parTrans" cxnId="{7103FAF7-825E-471A-A543-169E5CB0C319}">
      <dgm:prSet/>
      <dgm:spPr/>
      <dgm:t>
        <a:bodyPr/>
        <a:lstStyle/>
        <a:p>
          <a:endParaRPr lang="ru-RU"/>
        </a:p>
      </dgm:t>
    </dgm:pt>
    <dgm:pt modelId="{8D3686DF-A4A2-4DF4-9278-3CBEDF15F859}" type="sibTrans" cxnId="{7103FAF7-825E-471A-A543-169E5CB0C319}">
      <dgm:prSet/>
      <dgm:spPr/>
      <dgm:t>
        <a:bodyPr/>
        <a:lstStyle/>
        <a:p>
          <a:endParaRPr lang="ru-RU"/>
        </a:p>
      </dgm:t>
    </dgm:pt>
    <dgm:pt modelId="{D81F0A27-4367-469A-B4E5-95567608EA4C}">
      <dgm:prSet phldrT="[Текст]" custT="1"/>
      <dgm:spPr>
        <a:solidFill>
          <a:srgbClr val="A779A0"/>
        </a:solidFill>
      </dgm:spPr>
      <dgm:t>
        <a:bodyPr/>
        <a:lstStyle/>
        <a:p>
          <a:r>
            <a:rPr lang="ru-RU" sz="1400" dirty="0" smtClean="0">
              <a:solidFill>
                <a:schemeClr val="tx1">
                  <a:lumMod val="95000"/>
                  <a:lumOff val="5000"/>
                </a:schemeClr>
              </a:solidFill>
            </a:rPr>
            <a:t>Развитие культуры</a:t>
          </a:r>
          <a:r>
            <a:rPr lang="ru-RU" sz="1400" dirty="0" smtClean="0"/>
            <a:t> </a:t>
          </a:r>
        </a:p>
        <a:p>
          <a:endParaRPr lang="ru-RU" sz="1200" b="1" dirty="0" smtClean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r>
            <a:rPr lang="ru-RU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81,8%</a:t>
          </a:r>
          <a:endParaRPr lang="ru-RU" sz="2000" b="1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B89D107D-7340-48D6-9412-ACD1E6510860}" type="parTrans" cxnId="{0967ABA8-5038-4F3A-82BD-212FB8016974}">
      <dgm:prSet/>
      <dgm:spPr/>
      <dgm:t>
        <a:bodyPr/>
        <a:lstStyle/>
        <a:p>
          <a:endParaRPr lang="ru-RU"/>
        </a:p>
      </dgm:t>
    </dgm:pt>
    <dgm:pt modelId="{863A9E03-D079-4A99-9E8C-A3CC15431746}" type="sibTrans" cxnId="{0967ABA8-5038-4F3A-82BD-212FB8016974}">
      <dgm:prSet/>
      <dgm:spPr/>
      <dgm:t>
        <a:bodyPr/>
        <a:lstStyle/>
        <a:p>
          <a:endParaRPr lang="ru-RU"/>
        </a:p>
      </dgm:t>
    </dgm:pt>
    <dgm:pt modelId="{2D16B43B-49DB-4844-B185-0CFF8CFA99F3}">
      <dgm:prSet phldrT="[Текст]" custT="1"/>
      <dgm:spPr>
        <a:solidFill>
          <a:srgbClr val="D07006"/>
        </a:solidFill>
      </dgm:spPr>
      <dgm:t>
        <a:bodyPr/>
        <a:lstStyle/>
        <a:p>
          <a:r>
            <a:rPr lang="ru-RU" sz="1400" dirty="0" smtClean="0">
              <a:solidFill>
                <a:schemeClr val="tx1">
                  <a:lumMod val="95000"/>
                  <a:lumOff val="5000"/>
                </a:schemeClr>
              </a:solidFill>
            </a:rPr>
            <a:t>Обеспечение пожарной безопасности </a:t>
          </a:r>
          <a:endParaRPr lang="ru-RU" sz="1400" dirty="0" smtClean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0,1%</a:t>
          </a:r>
          <a:endParaRPr lang="ru-RU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C97699A-FFF4-459A-9459-2A435DFA06BF}" type="parTrans" cxnId="{F0D02FD3-B2FC-4955-B569-83D4CE5E7F95}">
      <dgm:prSet/>
      <dgm:spPr/>
      <dgm:t>
        <a:bodyPr/>
        <a:lstStyle/>
        <a:p>
          <a:endParaRPr lang="ru-RU"/>
        </a:p>
      </dgm:t>
    </dgm:pt>
    <dgm:pt modelId="{D5127ECF-D40C-4329-B288-162F65797F1A}" type="sibTrans" cxnId="{F0D02FD3-B2FC-4955-B569-83D4CE5E7F95}">
      <dgm:prSet/>
      <dgm:spPr/>
      <dgm:t>
        <a:bodyPr/>
        <a:lstStyle/>
        <a:p>
          <a:endParaRPr lang="ru-RU"/>
        </a:p>
      </dgm:t>
    </dgm:pt>
    <dgm:pt modelId="{7BB35D37-C682-4CCD-89A1-3432435D50B1}">
      <dgm:prSet phldrT="[Текст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Информационное общество</a:t>
          </a:r>
        </a:p>
        <a:p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2,2%</a:t>
          </a:r>
        </a:p>
      </dgm:t>
    </dgm:pt>
    <dgm:pt modelId="{D30870A1-CF86-4E9A-B38F-A304B394D977}" type="parTrans" cxnId="{4B45940E-1213-48C9-8D6C-4CF64605AEFF}">
      <dgm:prSet/>
      <dgm:spPr/>
      <dgm:t>
        <a:bodyPr/>
        <a:lstStyle/>
        <a:p>
          <a:endParaRPr lang="ru-RU"/>
        </a:p>
      </dgm:t>
    </dgm:pt>
    <dgm:pt modelId="{2A9BF92A-2341-4846-8C78-2477A9F6A77E}" type="sibTrans" cxnId="{4B45940E-1213-48C9-8D6C-4CF64605AEFF}">
      <dgm:prSet/>
      <dgm:spPr/>
      <dgm:t>
        <a:bodyPr/>
        <a:lstStyle/>
        <a:p>
          <a:endParaRPr lang="ru-RU"/>
        </a:p>
      </dgm:t>
    </dgm:pt>
    <dgm:pt modelId="{34B2F13E-AF6E-40D9-9740-F6B934C0EC6A}">
      <dgm:prSet phldrT="[Текст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Муниципальная политика</a:t>
          </a:r>
        </a:p>
        <a:p>
          <a:endParaRPr lang="ru-RU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0,4%</a:t>
          </a:r>
        </a:p>
      </dgm:t>
    </dgm:pt>
    <dgm:pt modelId="{FDA7C28D-F8A3-4302-A126-17AD1A756CA7}" type="parTrans" cxnId="{9B9EA7A6-DFC8-4FDC-9F93-F9B9972C8732}">
      <dgm:prSet/>
      <dgm:spPr/>
      <dgm:t>
        <a:bodyPr/>
        <a:lstStyle/>
        <a:p>
          <a:endParaRPr lang="ru-RU"/>
        </a:p>
      </dgm:t>
    </dgm:pt>
    <dgm:pt modelId="{C9D2EE6E-6D66-42B6-B80B-F7C8D22B3F35}" type="sibTrans" cxnId="{9B9EA7A6-DFC8-4FDC-9F93-F9B9972C8732}">
      <dgm:prSet/>
      <dgm:spPr/>
      <dgm:t>
        <a:bodyPr/>
        <a:lstStyle/>
        <a:p>
          <a:endParaRPr lang="ru-RU"/>
        </a:p>
      </dgm:t>
    </dgm:pt>
    <dgm:pt modelId="{E9671E32-4AE7-4A35-86C4-B53FD47E0F8A}" type="pres">
      <dgm:prSet presAssocID="{E0685A0C-820A-43E1-BB71-A3A7E501E07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10A66C4-FC06-4526-B0FC-246E73FD87D9}" type="pres">
      <dgm:prSet presAssocID="{84C50CC3-5151-463A-BB38-73322D286CF8}" presName="node" presStyleLbl="node1" presStyleIdx="0" presStyleCnt="6" custScaleX="64262" custScaleY="771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796BF5-22E9-49A1-A053-D8D6D6B56593}" type="pres">
      <dgm:prSet presAssocID="{9CFB2D8D-64A4-4CA2-B109-495A9B4C2E7B}" presName="sibTrans" presStyleCnt="0"/>
      <dgm:spPr/>
    </dgm:pt>
    <dgm:pt modelId="{0D8C549A-34EE-4918-BBB1-8CA88AA4EF08}" type="pres">
      <dgm:prSet presAssocID="{23D7B9F4-C2D2-4ACE-9864-AFA7819E8579}" presName="node" presStyleLbl="node1" presStyleIdx="1" presStyleCnt="6" custScaleX="44998" custScaleY="55803" custLinFactNeighborX="-747" custLinFactNeighborY="4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C508B9-2B64-4AFE-82B5-E29C717E6415}" type="pres">
      <dgm:prSet presAssocID="{8D3686DF-A4A2-4DF4-9278-3CBEDF15F859}" presName="sibTrans" presStyleCnt="0"/>
      <dgm:spPr/>
    </dgm:pt>
    <dgm:pt modelId="{A550CF3D-4886-4320-924E-403C0332E69E}" type="pres">
      <dgm:prSet presAssocID="{D81F0A27-4367-469A-B4E5-95567608EA4C}" presName="node" presStyleLbl="node1" presStyleIdx="2" presStyleCnt="6" custScaleX="29259" custScaleY="584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A75FFF-3A27-4364-ADC1-232079A1DA4E}" type="pres">
      <dgm:prSet presAssocID="{863A9E03-D079-4A99-9E8C-A3CC15431746}" presName="sibTrans" presStyleCnt="0"/>
      <dgm:spPr/>
    </dgm:pt>
    <dgm:pt modelId="{4F0A4221-27B3-4A57-A8F5-038E76D998BC}" type="pres">
      <dgm:prSet presAssocID="{2D16B43B-49DB-4844-B185-0CFF8CFA99F3}" presName="node" presStyleLbl="node1" presStyleIdx="3" presStyleCnt="6" custScaleX="51170" custScaleY="94142" custLinFactNeighborX="-3154" custLinFactNeighborY="-178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428A0C-0D48-4AC3-8A43-81136925B723}" type="pres">
      <dgm:prSet presAssocID="{D5127ECF-D40C-4329-B288-162F65797F1A}" presName="sibTrans" presStyleCnt="0"/>
      <dgm:spPr/>
    </dgm:pt>
    <dgm:pt modelId="{7AD66743-E912-45EC-AF5C-6FA2675527E0}" type="pres">
      <dgm:prSet presAssocID="{7BB35D37-C682-4CCD-89A1-3432435D50B1}" presName="node" presStyleLbl="node1" presStyleIdx="4" presStyleCnt="6" custScaleX="49820" custScaleY="42790" custLinFactNeighborX="-7806" custLinFactNeighborY="-31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0568B6-2CA4-476F-A892-D1B8A5A454F0}" type="pres">
      <dgm:prSet presAssocID="{2A9BF92A-2341-4846-8C78-2477A9F6A77E}" presName="sibTrans" presStyleCnt="0"/>
      <dgm:spPr/>
    </dgm:pt>
    <dgm:pt modelId="{DD7C0674-643F-4390-A4B2-42E30BAA1346}" type="pres">
      <dgm:prSet presAssocID="{34B2F13E-AF6E-40D9-9740-F6B934C0EC6A}" presName="node" presStyleLbl="node1" presStyleIdx="5" presStyleCnt="6" custScaleX="49820" custScaleY="42790" custLinFactNeighborX="5437" custLinFactNeighborY="-63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917BFEE-3F48-4CBF-8F70-46214A1BD8A5}" type="presOf" srcId="{7BB35D37-C682-4CCD-89A1-3432435D50B1}" destId="{7AD66743-E912-45EC-AF5C-6FA2675527E0}" srcOrd="0" destOrd="0" presId="urn:microsoft.com/office/officeart/2005/8/layout/default#3"/>
    <dgm:cxn modelId="{B7C707F0-0C20-4060-9DF1-9E8F03E64235}" type="presOf" srcId="{84C50CC3-5151-463A-BB38-73322D286CF8}" destId="{510A66C4-FC06-4526-B0FC-246E73FD87D9}" srcOrd="0" destOrd="0" presId="urn:microsoft.com/office/officeart/2005/8/layout/default#3"/>
    <dgm:cxn modelId="{7103FAF7-825E-471A-A543-169E5CB0C319}" srcId="{E0685A0C-820A-43E1-BB71-A3A7E501E070}" destId="{23D7B9F4-C2D2-4ACE-9864-AFA7819E8579}" srcOrd="1" destOrd="0" parTransId="{7E8525D2-D8D5-4CE8-BA6B-99701111E8DA}" sibTransId="{8D3686DF-A4A2-4DF4-9278-3CBEDF15F859}"/>
    <dgm:cxn modelId="{E87C69F6-E6AB-431A-9A0E-472AE5CF895C}" type="presOf" srcId="{2D16B43B-49DB-4844-B185-0CFF8CFA99F3}" destId="{4F0A4221-27B3-4A57-A8F5-038E76D998BC}" srcOrd="0" destOrd="0" presId="urn:microsoft.com/office/officeart/2005/8/layout/default#3"/>
    <dgm:cxn modelId="{5159E5B0-FFEB-4FC5-A2DD-15866B552EB9}" type="presOf" srcId="{D81F0A27-4367-469A-B4E5-95567608EA4C}" destId="{A550CF3D-4886-4320-924E-403C0332E69E}" srcOrd="0" destOrd="0" presId="urn:microsoft.com/office/officeart/2005/8/layout/default#3"/>
    <dgm:cxn modelId="{F0D02FD3-B2FC-4955-B569-83D4CE5E7F95}" srcId="{E0685A0C-820A-43E1-BB71-A3A7E501E070}" destId="{2D16B43B-49DB-4844-B185-0CFF8CFA99F3}" srcOrd="3" destOrd="0" parTransId="{DC97699A-FFF4-459A-9459-2A435DFA06BF}" sibTransId="{D5127ECF-D40C-4329-B288-162F65797F1A}"/>
    <dgm:cxn modelId="{9480DE6C-4081-4552-A7F0-2D379E028F7F}" type="presOf" srcId="{23D7B9F4-C2D2-4ACE-9864-AFA7819E8579}" destId="{0D8C549A-34EE-4918-BBB1-8CA88AA4EF08}" srcOrd="0" destOrd="0" presId="urn:microsoft.com/office/officeart/2005/8/layout/default#3"/>
    <dgm:cxn modelId="{0967ABA8-5038-4F3A-82BD-212FB8016974}" srcId="{E0685A0C-820A-43E1-BB71-A3A7E501E070}" destId="{D81F0A27-4367-469A-B4E5-95567608EA4C}" srcOrd="2" destOrd="0" parTransId="{B89D107D-7340-48D6-9412-ACD1E6510860}" sibTransId="{863A9E03-D079-4A99-9E8C-A3CC15431746}"/>
    <dgm:cxn modelId="{1D13E9CB-DB7A-47D0-8853-211A834E0810}" type="presOf" srcId="{34B2F13E-AF6E-40D9-9740-F6B934C0EC6A}" destId="{DD7C0674-643F-4390-A4B2-42E30BAA1346}" srcOrd="0" destOrd="0" presId="urn:microsoft.com/office/officeart/2005/8/layout/default#3"/>
    <dgm:cxn modelId="{14555B75-0E7B-4DDC-A8D6-A9423D077261}" type="presOf" srcId="{E0685A0C-820A-43E1-BB71-A3A7E501E070}" destId="{E9671E32-4AE7-4A35-86C4-B53FD47E0F8A}" srcOrd="0" destOrd="0" presId="urn:microsoft.com/office/officeart/2005/8/layout/default#3"/>
    <dgm:cxn modelId="{9B9EA7A6-DFC8-4FDC-9F93-F9B9972C8732}" srcId="{E0685A0C-820A-43E1-BB71-A3A7E501E070}" destId="{34B2F13E-AF6E-40D9-9740-F6B934C0EC6A}" srcOrd="5" destOrd="0" parTransId="{FDA7C28D-F8A3-4302-A126-17AD1A756CA7}" sibTransId="{C9D2EE6E-6D66-42B6-B80B-F7C8D22B3F35}"/>
    <dgm:cxn modelId="{AFB1E6A7-7AC6-439F-B880-AAE6EEED190D}" srcId="{E0685A0C-820A-43E1-BB71-A3A7E501E070}" destId="{84C50CC3-5151-463A-BB38-73322D286CF8}" srcOrd="0" destOrd="0" parTransId="{B205660B-3DA7-48F1-AF2C-99011EBC6499}" sibTransId="{9CFB2D8D-64A4-4CA2-B109-495A9B4C2E7B}"/>
    <dgm:cxn modelId="{4B45940E-1213-48C9-8D6C-4CF64605AEFF}" srcId="{E0685A0C-820A-43E1-BB71-A3A7E501E070}" destId="{7BB35D37-C682-4CCD-89A1-3432435D50B1}" srcOrd="4" destOrd="0" parTransId="{D30870A1-CF86-4E9A-B38F-A304B394D977}" sibTransId="{2A9BF92A-2341-4846-8C78-2477A9F6A77E}"/>
    <dgm:cxn modelId="{3425779E-F513-40F5-94E2-737A644FCE1B}" type="presParOf" srcId="{E9671E32-4AE7-4A35-86C4-B53FD47E0F8A}" destId="{510A66C4-FC06-4526-B0FC-246E73FD87D9}" srcOrd="0" destOrd="0" presId="urn:microsoft.com/office/officeart/2005/8/layout/default#3"/>
    <dgm:cxn modelId="{65706F95-FFA0-4F2C-999F-D15EBAC04ACF}" type="presParOf" srcId="{E9671E32-4AE7-4A35-86C4-B53FD47E0F8A}" destId="{9B796BF5-22E9-49A1-A053-D8D6D6B56593}" srcOrd="1" destOrd="0" presId="urn:microsoft.com/office/officeart/2005/8/layout/default#3"/>
    <dgm:cxn modelId="{E1990248-32B7-44A9-9789-B14DDCDE5E53}" type="presParOf" srcId="{E9671E32-4AE7-4A35-86C4-B53FD47E0F8A}" destId="{0D8C549A-34EE-4918-BBB1-8CA88AA4EF08}" srcOrd="2" destOrd="0" presId="urn:microsoft.com/office/officeart/2005/8/layout/default#3"/>
    <dgm:cxn modelId="{D95D5354-57BD-4986-97B9-D5CBAA4C99F8}" type="presParOf" srcId="{E9671E32-4AE7-4A35-86C4-B53FD47E0F8A}" destId="{8FC508B9-2B64-4AFE-82B5-E29C717E6415}" srcOrd="3" destOrd="0" presId="urn:microsoft.com/office/officeart/2005/8/layout/default#3"/>
    <dgm:cxn modelId="{8837DCF2-0F47-418D-9CAC-9D9836F63FE3}" type="presParOf" srcId="{E9671E32-4AE7-4A35-86C4-B53FD47E0F8A}" destId="{A550CF3D-4886-4320-924E-403C0332E69E}" srcOrd="4" destOrd="0" presId="urn:microsoft.com/office/officeart/2005/8/layout/default#3"/>
    <dgm:cxn modelId="{0A245E4F-2047-41B5-85C0-A5A21AE3F839}" type="presParOf" srcId="{E9671E32-4AE7-4A35-86C4-B53FD47E0F8A}" destId="{C0A75FFF-3A27-4364-ADC1-232079A1DA4E}" srcOrd="5" destOrd="0" presId="urn:microsoft.com/office/officeart/2005/8/layout/default#3"/>
    <dgm:cxn modelId="{6D85E983-3B72-4001-B32E-468935271F0C}" type="presParOf" srcId="{E9671E32-4AE7-4A35-86C4-B53FD47E0F8A}" destId="{4F0A4221-27B3-4A57-A8F5-038E76D998BC}" srcOrd="6" destOrd="0" presId="urn:microsoft.com/office/officeart/2005/8/layout/default#3"/>
    <dgm:cxn modelId="{9D8A36A6-5C03-48CE-99BF-42E22A3A54C4}" type="presParOf" srcId="{E9671E32-4AE7-4A35-86C4-B53FD47E0F8A}" destId="{B0428A0C-0D48-4AC3-8A43-81136925B723}" srcOrd="7" destOrd="0" presId="urn:microsoft.com/office/officeart/2005/8/layout/default#3"/>
    <dgm:cxn modelId="{24572861-3E8D-4B7B-B039-D69B6F1FC7E7}" type="presParOf" srcId="{E9671E32-4AE7-4A35-86C4-B53FD47E0F8A}" destId="{7AD66743-E912-45EC-AF5C-6FA2675527E0}" srcOrd="8" destOrd="0" presId="urn:microsoft.com/office/officeart/2005/8/layout/default#3"/>
    <dgm:cxn modelId="{597B7BD4-C16F-4263-A3C3-4008322CC3AD}" type="presParOf" srcId="{E9671E32-4AE7-4A35-86C4-B53FD47E0F8A}" destId="{700568B6-2CA4-476F-A892-D1B8A5A454F0}" srcOrd="9" destOrd="0" presId="urn:microsoft.com/office/officeart/2005/8/layout/default#3"/>
    <dgm:cxn modelId="{47D2DABE-C2D6-4177-AEEC-4ADE65FD52BA}" type="presParOf" srcId="{E9671E32-4AE7-4A35-86C4-B53FD47E0F8A}" destId="{DD7C0674-643F-4390-A4B2-42E30BAA1346}" srcOrd="10" destOrd="0" presId="urn:microsoft.com/office/officeart/2005/8/layout/default#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AAE102-8ED4-4850-8569-B7C359083262}">
      <dsp:nvSpPr>
        <dsp:cNvPr id="0" name=""/>
        <dsp:cNvSpPr/>
      </dsp:nvSpPr>
      <dsp:spPr>
        <a:xfrm>
          <a:off x="71447" y="71443"/>
          <a:ext cx="2589627" cy="1553776"/>
        </a:xfrm>
        <a:prstGeom prst="rect">
          <a:avLst/>
        </a:prstGeom>
        <a:gradFill rotWithShape="1">
          <a:gsLst>
            <a:gs pos="0">
              <a:schemeClr val="accent5">
                <a:tint val="96000"/>
                <a:satMod val="120000"/>
                <a:lumMod val="120000"/>
              </a:schemeClr>
            </a:gs>
            <a:gs pos="100000">
              <a:schemeClr val="accent5"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5"/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Об основных направлениях бюджетной политики и налоговой политики  </a:t>
          </a:r>
          <a:r>
            <a:rPr lang="ru-RU" sz="12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Ефремово-Степановского</a:t>
          </a: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сельского поселения на 2017-2019 годы (Постановление Администрации </a:t>
          </a:r>
          <a:r>
            <a:rPr lang="ru-RU" sz="12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Ефремово-Степановского</a:t>
          </a: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сельского поселения от 28.11.2016г. №89)</a:t>
          </a:r>
          <a:endParaRPr lang="ru-RU" sz="1200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1447" y="71443"/>
        <a:ext cx="2589627" cy="1553776"/>
      </dsp:txXfrm>
    </dsp:sp>
    <dsp:sp modelId="{708B2EB3-74B2-47E0-9BCA-19B608F7E16E}">
      <dsp:nvSpPr>
        <dsp:cNvPr id="0" name=""/>
        <dsp:cNvSpPr/>
      </dsp:nvSpPr>
      <dsp:spPr>
        <a:xfrm>
          <a:off x="5572153" y="71443"/>
          <a:ext cx="2589627" cy="1553776"/>
        </a:xfrm>
        <a:prstGeom prst="rect">
          <a:avLst/>
        </a:prstGeom>
        <a:solidFill>
          <a:schemeClr val="accent5">
            <a:hueOff val="2042989"/>
            <a:satOff val="1394"/>
            <a:lumOff val="-392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Положения послания Президента РФ Федеральному Собранию РФ, определяющие бюджетную политику в РФ</a:t>
          </a:r>
          <a:endParaRPr lang="ru-RU" sz="1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572153" y="71443"/>
        <a:ext cx="2589627" cy="1553776"/>
      </dsp:txXfrm>
    </dsp:sp>
    <dsp:sp modelId="{6D445966-3F30-454D-82BE-0395345C2F90}">
      <dsp:nvSpPr>
        <dsp:cNvPr id="0" name=""/>
        <dsp:cNvSpPr/>
      </dsp:nvSpPr>
      <dsp:spPr>
        <a:xfrm>
          <a:off x="5643601" y="3071832"/>
          <a:ext cx="2589627" cy="1553776"/>
        </a:xfrm>
        <a:prstGeom prst="rect">
          <a:avLst/>
        </a:prstGeom>
        <a:solidFill>
          <a:schemeClr val="accent5">
            <a:hueOff val="4085978"/>
            <a:satOff val="2788"/>
            <a:lumOff val="-784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Муниципальные программы </a:t>
          </a:r>
          <a:r>
            <a:rPr lang="ru-RU" sz="1200" kern="1200" dirty="0" err="1" smtClean="0">
              <a:solidFill>
                <a:schemeClr val="tx1"/>
              </a:solidFill>
            </a:rPr>
            <a:t>Ефремово-Степановского</a:t>
          </a:r>
          <a:r>
            <a:rPr lang="ru-RU" sz="1200" kern="1200" dirty="0" smtClean="0">
              <a:solidFill>
                <a:schemeClr val="tx1"/>
              </a:solidFill>
            </a:rPr>
            <a:t> сельского поселения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5643601" y="3071832"/>
        <a:ext cx="2589627" cy="1553776"/>
      </dsp:txXfrm>
    </dsp:sp>
    <dsp:sp modelId="{88FEBF96-E976-46D4-81AB-E77C42CEC9DE}">
      <dsp:nvSpPr>
        <dsp:cNvPr id="0" name=""/>
        <dsp:cNvSpPr/>
      </dsp:nvSpPr>
      <dsp:spPr>
        <a:xfrm>
          <a:off x="142869" y="3071827"/>
          <a:ext cx="2589627" cy="1553776"/>
        </a:xfrm>
        <a:prstGeom prst="rect">
          <a:avLst/>
        </a:prstGeom>
        <a:solidFill>
          <a:schemeClr val="accent5">
            <a:hueOff val="6128967"/>
            <a:satOff val="4183"/>
            <a:lumOff val="-1176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Прогноз социально-экономического развития </a:t>
          </a:r>
          <a:r>
            <a:rPr lang="ru-RU" sz="1200" kern="1200" dirty="0" err="1" smtClean="0">
              <a:solidFill>
                <a:schemeClr val="tx1"/>
              </a:solidFill>
            </a:rPr>
            <a:t>Ефремово-Степановского</a:t>
          </a:r>
          <a:r>
            <a:rPr lang="ru-RU" sz="1200" kern="1200" dirty="0" smtClean="0">
              <a:solidFill>
                <a:schemeClr val="tx1"/>
              </a:solidFill>
            </a:rPr>
            <a:t> сельского поселения на 2017 - 2019 годы </a:t>
          </a: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(Постановление Администрации </a:t>
          </a:r>
          <a:r>
            <a:rPr lang="ru-RU" sz="1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Ефремово-Степановского</a:t>
          </a: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сельского поселения от 21.06.2016 №51)</a:t>
          </a:r>
          <a:endParaRPr lang="ru-RU" sz="1200" kern="1200" dirty="0" smtClean="0">
            <a:solidFill>
              <a:schemeClr val="tx1"/>
            </a:solidFill>
          </a:endParaRPr>
        </a:p>
      </dsp:txBody>
      <dsp:txXfrm>
        <a:off x="142869" y="3071827"/>
        <a:ext cx="2589627" cy="1553776"/>
      </dsp:txXfrm>
    </dsp:sp>
    <dsp:sp modelId="{EB02618D-F0D0-4A02-A37B-87B2006ABF18}">
      <dsp:nvSpPr>
        <dsp:cNvPr id="0" name=""/>
        <dsp:cNvSpPr/>
      </dsp:nvSpPr>
      <dsp:spPr>
        <a:xfrm>
          <a:off x="2786076" y="1500198"/>
          <a:ext cx="2589627" cy="1553776"/>
        </a:xfrm>
        <a:prstGeom prst="rect">
          <a:avLst/>
        </a:prstGeom>
        <a:solidFill>
          <a:schemeClr val="accent5">
            <a:lumMod val="20000"/>
            <a:lumOff val="80000"/>
            <a:alpha val="5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Основа формирования бюджета </a:t>
          </a:r>
          <a:r>
            <a:rPr lang="ru-RU" sz="1600" b="1" kern="1200" dirty="0" err="1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Ефремово-Степановского</a:t>
          </a:r>
          <a:r>
            <a:rPr lang="ru-RU" sz="1600" b="1" kern="1200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сельского поселения на 2017 год и на плановый период 2018 и 2019 годов</a:t>
          </a:r>
          <a:endParaRPr lang="ru-RU" sz="1600" b="1" kern="1200" dirty="0">
            <a:solidFill>
              <a:schemeClr val="accent6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786076" y="1500198"/>
        <a:ext cx="2589627" cy="15537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4A08BC-B2A8-4412-97BA-CD542E838394}">
      <dsp:nvSpPr>
        <dsp:cNvPr id="0" name=""/>
        <dsp:cNvSpPr/>
      </dsp:nvSpPr>
      <dsp:spPr>
        <a:xfrm>
          <a:off x="0" y="1096819"/>
          <a:ext cx="8229599" cy="327600"/>
        </a:xfrm>
        <a:prstGeom prst="rect">
          <a:avLst/>
        </a:prstGeom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34159E-41E5-4558-AF93-2D3411D2B77A}">
      <dsp:nvSpPr>
        <dsp:cNvPr id="0" name=""/>
        <dsp:cNvSpPr/>
      </dsp:nvSpPr>
      <dsp:spPr>
        <a:xfrm>
          <a:off x="399633" y="1575"/>
          <a:ext cx="7753435" cy="1279977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accent6">
                  <a:lumMod val="50000"/>
                </a:schemeClr>
              </a:solidFill>
            </a:rPr>
            <a:t>Обеспечение сбалансированности бюджета </a:t>
          </a:r>
          <a:r>
            <a:rPr lang="ru-RU" sz="1800" kern="1200" dirty="0" err="1" smtClean="0">
              <a:solidFill>
                <a:schemeClr val="accent6">
                  <a:lumMod val="50000"/>
                </a:schemeClr>
              </a:solidFill>
            </a:rPr>
            <a:t>Ефремово-Степановского</a:t>
          </a:r>
          <a:r>
            <a:rPr lang="ru-RU" sz="1800" kern="1200" dirty="0" smtClean="0">
              <a:solidFill>
                <a:schemeClr val="accent6">
                  <a:lumMod val="50000"/>
                </a:schemeClr>
              </a:solidFill>
            </a:rPr>
            <a:t> сельского поселения Тарасовского района в целях гарантированного исполнения действующих и принимаемых расходных обязательств </a:t>
          </a:r>
          <a:endParaRPr lang="ru-RU" sz="18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462116" y="64058"/>
        <a:ext cx="7628469" cy="1155011"/>
      </dsp:txXfrm>
    </dsp:sp>
    <dsp:sp modelId="{994A9992-6CCF-4E8E-B01B-038AE4130F3B}">
      <dsp:nvSpPr>
        <dsp:cNvPr id="0" name=""/>
        <dsp:cNvSpPr/>
      </dsp:nvSpPr>
      <dsp:spPr>
        <a:xfrm>
          <a:off x="0" y="1942129"/>
          <a:ext cx="8229599" cy="327600"/>
        </a:xfrm>
        <a:prstGeom prst="rect">
          <a:avLst/>
        </a:prstGeom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2E0608-F156-4A7E-BC15-82DCE33F8C26}">
      <dsp:nvSpPr>
        <dsp:cNvPr id="0" name=""/>
        <dsp:cNvSpPr/>
      </dsp:nvSpPr>
      <dsp:spPr>
        <a:xfrm>
          <a:off x="391790" y="1494619"/>
          <a:ext cx="7835792" cy="639390"/>
        </a:xfrm>
        <a:prstGeom prst="roundRect">
          <a:avLst/>
        </a:prstGeom>
        <a:solidFill>
          <a:schemeClr val="accent3"/>
        </a:solidFill>
        <a:ln w="15875" cap="flat" cmpd="sng" algn="ctr">
          <a:solidFill>
            <a:schemeClr val="accent3">
              <a:shade val="50000"/>
              <a:shade val="75000"/>
              <a:lumMod val="8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accent2">
                  <a:lumMod val="50000"/>
                </a:schemeClr>
              </a:solidFill>
            </a:rPr>
            <a:t>Повышение эффективности и качества бюджетного планирования</a:t>
          </a:r>
          <a:endParaRPr lang="ru-RU" sz="18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423002" y="1525831"/>
        <a:ext cx="7773368" cy="576966"/>
      </dsp:txXfrm>
    </dsp:sp>
    <dsp:sp modelId="{33702E5C-5C17-4B0F-B864-C69157AD2A2A}">
      <dsp:nvSpPr>
        <dsp:cNvPr id="0" name=""/>
        <dsp:cNvSpPr/>
      </dsp:nvSpPr>
      <dsp:spPr>
        <a:xfrm>
          <a:off x="0" y="3272143"/>
          <a:ext cx="8229599" cy="327600"/>
        </a:xfrm>
        <a:prstGeom prst="rect">
          <a:avLst/>
        </a:prstGeom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47F38B-9EDB-4105-AB2C-233F9BBF5A5E}">
      <dsp:nvSpPr>
        <dsp:cNvPr id="0" name=""/>
        <dsp:cNvSpPr/>
      </dsp:nvSpPr>
      <dsp:spPr>
        <a:xfrm>
          <a:off x="391790" y="2339929"/>
          <a:ext cx="7835792" cy="1124094"/>
        </a:xfrm>
        <a:prstGeom prst="roundRect">
          <a:avLst/>
        </a:prstGeom>
        <a:solidFill>
          <a:schemeClr val="accent5"/>
        </a:solidFill>
        <a:ln w="15875" cap="flat" cmpd="sng" algn="ctr">
          <a:solidFill>
            <a:schemeClr val="accent5">
              <a:shade val="50000"/>
              <a:shade val="75000"/>
              <a:lumMod val="80000"/>
            </a:scheme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accent5">
                  <a:lumMod val="50000"/>
                </a:schemeClr>
              </a:solidFill>
            </a:rPr>
            <a:t>Повышение эффективности  распределения бюджетных средств в целях ответственного подхода к принятию новых расходных обязательств с учетом их социально – экономической значимости</a:t>
          </a:r>
          <a:endParaRPr lang="ru-RU" sz="1800" kern="1200" dirty="0">
            <a:solidFill>
              <a:schemeClr val="accent5">
                <a:lumMod val="50000"/>
              </a:schemeClr>
            </a:solidFill>
          </a:endParaRPr>
        </a:p>
      </dsp:txBody>
      <dsp:txXfrm>
        <a:off x="446664" y="2394803"/>
        <a:ext cx="7726044" cy="1014346"/>
      </dsp:txXfrm>
    </dsp:sp>
    <dsp:sp modelId="{5FF42994-6CD5-4598-9F48-F235F611AC50}">
      <dsp:nvSpPr>
        <dsp:cNvPr id="0" name=""/>
        <dsp:cNvSpPr/>
      </dsp:nvSpPr>
      <dsp:spPr>
        <a:xfrm>
          <a:off x="0" y="4165838"/>
          <a:ext cx="8229599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311374-EA67-4B10-9F6C-BF3D76158E91}">
      <dsp:nvSpPr>
        <dsp:cNvPr id="0" name=""/>
        <dsp:cNvSpPr/>
      </dsp:nvSpPr>
      <dsp:spPr>
        <a:xfrm>
          <a:off x="406657" y="3669943"/>
          <a:ext cx="7821106" cy="687774"/>
        </a:xfrm>
        <a:prstGeom prst="roundRect">
          <a:avLst/>
        </a:prstGeom>
        <a:solidFill>
          <a:srgbClr val="FFC000"/>
        </a:solidFill>
        <a:ln w="15875" cap="flat" cmpd="sng" algn="ctr">
          <a:solidFill>
            <a:schemeClr val="accent5">
              <a:shade val="50000"/>
              <a:shade val="75000"/>
              <a:lumMod val="80000"/>
            </a:scheme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7030A0"/>
              </a:solidFill>
            </a:rPr>
            <a:t>Повышение прозрачности и открытости бюджетного процесса</a:t>
          </a:r>
          <a:endParaRPr lang="ru-RU" sz="1800" kern="1200" dirty="0">
            <a:solidFill>
              <a:schemeClr val="accent5">
                <a:lumMod val="50000"/>
              </a:schemeClr>
            </a:solidFill>
          </a:endParaRPr>
        </a:p>
      </dsp:txBody>
      <dsp:txXfrm>
        <a:off x="440231" y="3703517"/>
        <a:ext cx="7753958" cy="6206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B83E1F-69CC-43C1-B4B9-FA2DB046A715}">
      <dsp:nvSpPr>
        <dsp:cNvPr id="0" name=""/>
        <dsp:cNvSpPr/>
      </dsp:nvSpPr>
      <dsp:spPr>
        <a:xfrm>
          <a:off x="285753" y="71438"/>
          <a:ext cx="2783570" cy="167014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1"/>
              </a:solidFill>
            </a:rPr>
            <a:t>Экономное расходование средств на содержание аппарата Администрации </a:t>
          </a:r>
          <a:r>
            <a:rPr lang="ru-RU" sz="1600" kern="1200" dirty="0" err="1" smtClean="0">
              <a:solidFill>
                <a:schemeClr val="bg1"/>
              </a:solidFill>
            </a:rPr>
            <a:t>Ефремово-Степановского</a:t>
          </a:r>
          <a:r>
            <a:rPr lang="ru-RU" sz="1600" kern="1200" dirty="0" smtClean="0">
              <a:solidFill>
                <a:schemeClr val="bg1"/>
              </a:solidFill>
            </a:rPr>
            <a:t> сельского поселения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285753" y="71438"/>
        <a:ext cx="2783570" cy="1670142"/>
      </dsp:txXfrm>
    </dsp:sp>
    <dsp:sp modelId="{C3277076-4308-4C8A-8F14-C4E93BFB0E8F}">
      <dsp:nvSpPr>
        <dsp:cNvPr id="0" name=""/>
        <dsp:cNvSpPr/>
      </dsp:nvSpPr>
      <dsp:spPr>
        <a:xfrm>
          <a:off x="5214983" y="6"/>
          <a:ext cx="2783570" cy="1670142"/>
        </a:xfrm>
        <a:prstGeom prst="rect">
          <a:avLst/>
        </a:prstGeom>
        <a:solidFill>
          <a:schemeClr val="accent2">
            <a:hueOff val="-1177638"/>
            <a:satOff val="-1573"/>
            <a:lumOff val="93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1"/>
              </a:solidFill>
            </a:rPr>
            <a:t>Улучшение условий жизни населения </a:t>
          </a:r>
          <a:r>
            <a:rPr lang="ru-RU" sz="1600" kern="1200" dirty="0" err="1" smtClean="0">
              <a:solidFill>
                <a:schemeClr val="bg1"/>
              </a:solidFill>
            </a:rPr>
            <a:t>Ефремово-Степановского</a:t>
          </a:r>
          <a:r>
            <a:rPr lang="ru-RU" sz="1600" kern="1200" dirty="0" smtClean="0">
              <a:solidFill>
                <a:schemeClr val="bg1"/>
              </a:solidFill>
            </a:rPr>
            <a:t> сельского поселения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5214983" y="6"/>
        <a:ext cx="2783570" cy="1670142"/>
      </dsp:txXfrm>
    </dsp:sp>
    <dsp:sp modelId="{49C87FD9-8667-4F31-A036-6F004B586080}">
      <dsp:nvSpPr>
        <dsp:cNvPr id="0" name=""/>
        <dsp:cNvSpPr/>
      </dsp:nvSpPr>
      <dsp:spPr>
        <a:xfrm>
          <a:off x="2643214" y="2071695"/>
          <a:ext cx="2783570" cy="1670142"/>
        </a:xfrm>
        <a:prstGeom prst="rect">
          <a:avLst/>
        </a:prstGeom>
        <a:solidFill>
          <a:schemeClr val="accent2">
            <a:hueOff val="-2355276"/>
            <a:satOff val="-3145"/>
            <a:lumOff val="186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>
              <a:solidFill>
                <a:schemeClr val="bg1"/>
              </a:solidFill>
            </a:rPr>
            <a:t>Приоритизация</a:t>
          </a:r>
          <a:r>
            <a:rPr lang="ru-RU" sz="1600" kern="1200" dirty="0" smtClean="0">
              <a:solidFill>
                <a:schemeClr val="bg1"/>
              </a:solidFill>
            </a:rPr>
            <a:t> расходов бюджета </a:t>
          </a:r>
          <a:r>
            <a:rPr lang="ru-RU" sz="1600" kern="1200" dirty="0" err="1" smtClean="0">
              <a:solidFill>
                <a:schemeClr val="bg1"/>
              </a:solidFill>
            </a:rPr>
            <a:t>Ефремово-Степановского</a:t>
          </a:r>
          <a:r>
            <a:rPr lang="ru-RU" sz="1600" kern="1200" dirty="0" smtClean="0">
              <a:solidFill>
                <a:schemeClr val="bg1"/>
              </a:solidFill>
            </a:rPr>
            <a:t> сельского поселения Тарасовского района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2643214" y="2071695"/>
        <a:ext cx="2783570" cy="1670142"/>
      </dsp:txXfrm>
    </dsp:sp>
    <dsp:sp modelId="{6B5D1582-C7D3-41D7-BBEE-0F3F7706C11F}">
      <dsp:nvSpPr>
        <dsp:cNvPr id="0" name=""/>
        <dsp:cNvSpPr/>
      </dsp:nvSpPr>
      <dsp:spPr>
        <a:xfrm>
          <a:off x="5286409" y="3857645"/>
          <a:ext cx="2783570" cy="1670142"/>
        </a:xfrm>
        <a:prstGeom prst="rect">
          <a:avLst/>
        </a:prstGeom>
        <a:solidFill>
          <a:schemeClr val="accent2">
            <a:hueOff val="-3532913"/>
            <a:satOff val="-4718"/>
            <a:lumOff val="279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1"/>
              </a:solidFill>
            </a:rPr>
            <a:t>Принятие мер по недопущению образования кредиторской задолженности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5286409" y="3857645"/>
        <a:ext cx="2783570" cy="1670142"/>
      </dsp:txXfrm>
    </dsp:sp>
    <dsp:sp modelId="{6B0D83B3-D877-4BC9-AF02-550A716E6B17}">
      <dsp:nvSpPr>
        <dsp:cNvPr id="0" name=""/>
        <dsp:cNvSpPr/>
      </dsp:nvSpPr>
      <dsp:spPr>
        <a:xfrm>
          <a:off x="142872" y="3902021"/>
          <a:ext cx="2783570" cy="1670142"/>
        </a:xfrm>
        <a:prstGeom prst="rect">
          <a:avLst/>
        </a:prstGeom>
        <a:solidFill>
          <a:schemeClr val="accent2">
            <a:hueOff val="-4710551"/>
            <a:satOff val="-6290"/>
            <a:lumOff val="372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1"/>
              </a:solidFill>
            </a:rPr>
            <a:t>Обеспечение равномерного и эффективного использования средств бюджета </a:t>
          </a:r>
          <a:r>
            <a:rPr lang="ru-RU" sz="1600" kern="1200" dirty="0" err="1" smtClean="0">
              <a:solidFill>
                <a:schemeClr val="bg1"/>
              </a:solidFill>
            </a:rPr>
            <a:t>Ефремово-Степановского</a:t>
          </a:r>
          <a:r>
            <a:rPr lang="ru-RU" sz="1600" kern="1200" dirty="0" smtClean="0">
              <a:solidFill>
                <a:schemeClr val="bg1"/>
              </a:solidFill>
            </a:rPr>
            <a:t> сельского поселения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142872" y="3902021"/>
        <a:ext cx="2783570" cy="167014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EB9474-D1E6-4ECC-AA37-6B2E63283F81}">
      <dsp:nvSpPr>
        <dsp:cNvPr id="0" name=""/>
        <dsp:cNvSpPr/>
      </dsp:nvSpPr>
      <dsp:spPr>
        <a:xfrm>
          <a:off x="0" y="1058006"/>
          <a:ext cx="8329641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A178CF-F041-461A-A970-81A7CAD9765A}">
      <dsp:nvSpPr>
        <dsp:cNvPr id="0" name=""/>
        <dsp:cNvSpPr/>
      </dsp:nvSpPr>
      <dsp:spPr>
        <a:xfrm>
          <a:off x="115662" y="274974"/>
          <a:ext cx="7931047" cy="982083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388" tIns="0" rIns="220388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accent1">
                  <a:lumMod val="75000"/>
                </a:schemeClr>
              </a:solidFill>
            </a:rPr>
            <a:t>Обеспечение качественными жилищно-коммунальными услугами населения и благоустройство территории</a:t>
          </a:r>
          <a:endParaRPr lang="ru-RU" sz="1400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163603" y="322915"/>
        <a:ext cx="7835165" cy="886201"/>
      </dsp:txXfrm>
    </dsp:sp>
    <dsp:sp modelId="{68A8992D-1EAA-435A-9414-3F57F16E7473}">
      <dsp:nvSpPr>
        <dsp:cNvPr id="0" name=""/>
        <dsp:cNvSpPr/>
      </dsp:nvSpPr>
      <dsp:spPr>
        <a:xfrm>
          <a:off x="0" y="1876184"/>
          <a:ext cx="8329641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163B7B-9602-4A87-928F-405AB2AE2B4B}">
      <dsp:nvSpPr>
        <dsp:cNvPr id="0" name=""/>
        <dsp:cNvSpPr/>
      </dsp:nvSpPr>
      <dsp:spPr>
        <a:xfrm>
          <a:off x="374183" y="1364006"/>
          <a:ext cx="7949468" cy="659777"/>
        </a:xfrm>
        <a:prstGeom prst="roundRect">
          <a:avLst/>
        </a:prstGeom>
        <a:solidFill>
          <a:schemeClr val="accent4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388" tIns="0" rIns="220388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accent5">
                  <a:lumMod val="75000"/>
                </a:schemeClr>
              </a:solidFill>
            </a:rPr>
            <a:t>Обеспечение общественного порядка и противодействие преступности</a:t>
          </a:r>
          <a:endParaRPr lang="ru-RU" sz="1400" kern="1200" dirty="0">
            <a:solidFill>
              <a:schemeClr val="accent5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06391" y="1396214"/>
        <a:ext cx="7885052" cy="595361"/>
      </dsp:txXfrm>
    </dsp:sp>
    <dsp:sp modelId="{CEE83990-4AEC-415C-9C3F-F61BC0DD3B99}">
      <dsp:nvSpPr>
        <dsp:cNvPr id="0" name=""/>
        <dsp:cNvSpPr/>
      </dsp:nvSpPr>
      <dsp:spPr>
        <a:xfrm>
          <a:off x="0" y="2751091"/>
          <a:ext cx="8329641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EB7AD9-5FF7-437A-A2C9-51DCAA4108F4}">
      <dsp:nvSpPr>
        <dsp:cNvPr id="0" name=""/>
        <dsp:cNvSpPr/>
      </dsp:nvSpPr>
      <dsp:spPr>
        <a:xfrm>
          <a:off x="45533" y="2120449"/>
          <a:ext cx="7577525" cy="716506"/>
        </a:xfrm>
        <a:prstGeom prst="roundRect">
          <a:avLst/>
        </a:prstGeom>
        <a:solidFill>
          <a:schemeClr val="accent3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388" tIns="0" rIns="220388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accent4">
                  <a:lumMod val="50000"/>
                </a:schemeClr>
              </a:solidFill>
            </a:rPr>
            <a:t>Обеспечение пожарной безопасности</a:t>
          </a:r>
          <a:endParaRPr lang="ru-RU" sz="1400" kern="1200" dirty="0">
            <a:solidFill>
              <a:schemeClr val="accent4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80510" y="2155426"/>
        <a:ext cx="7507571" cy="646552"/>
      </dsp:txXfrm>
    </dsp:sp>
    <dsp:sp modelId="{45B0D8C7-41BB-41F8-97CB-835190A2BB22}">
      <dsp:nvSpPr>
        <dsp:cNvPr id="0" name=""/>
        <dsp:cNvSpPr/>
      </dsp:nvSpPr>
      <dsp:spPr>
        <a:xfrm>
          <a:off x="0" y="3204691"/>
          <a:ext cx="8329641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612FDE-482D-486F-91E5-2738BCD71CCC}">
      <dsp:nvSpPr>
        <dsp:cNvPr id="0" name=""/>
        <dsp:cNvSpPr/>
      </dsp:nvSpPr>
      <dsp:spPr>
        <a:xfrm>
          <a:off x="396552" y="3057091"/>
          <a:ext cx="7931047" cy="295200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388" tIns="0" rIns="220388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accent6">
                  <a:lumMod val="50000"/>
                </a:schemeClr>
              </a:solidFill>
            </a:rPr>
            <a:t>Развитие культуры</a:t>
          </a:r>
          <a:endParaRPr lang="ru-RU" sz="1400" kern="1200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10962" y="3071501"/>
        <a:ext cx="7902227" cy="266380"/>
      </dsp:txXfrm>
    </dsp:sp>
    <dsp:sp modelId="{BFB397DD-8D0D-4C46-ABD4-74335D0D2C5F}">
      <dsp:nvSpPr>
        <dsp:cNvPr id="0" name=""/>
        <dsp:cNvSpPr/>
      </dsp:nvSpPr>
      <dsp:spPr>
        <a:xfrm>
          <a:off x="0" y="3658291"/>
          <a:ext cx="8329641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077C62-63A7-4B49-8384-137E2EAD5759}">
      <dsp:nvSpPr>
        <dsp:cNvPr id="0" name=""/>
        <dsp:cNvSpPr/>
      </dsp:nvSpPr>
      <dsp:spPr>
        <a:xfrm>
          <a:off x="332580" y="3526664"/>
          <a:ext cx="7931047" cy="295200"/>
        </a:xfrm>
        <a:prstGeom prst="roundRect">
          <a:avLst/>
        </a:prstGeom>
        <a:solidFill>
          <a:srgbClr val="FFFF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388" tIns="0" rIns="220388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C00000"/>
              </a:solidFill>
            </a:rPr>
            <a:t>Информационное общество</a:t>
          </a:r>
          <a:endParaRPr lang="ru-RU" sz="1400" kern="12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46990" y="3541074"/>
        <a:ext cx="7902227" cy="266380"/>
      </dsp:txXfrm>
    </dsp:sp>
    <dsp:sp modelId="{C4618B7E-DA9D-4E43-9361-2FF02980DAA1}">
      <dsp:nvSpPr>
        <dsp:cNvPr id="0" name=""/>
        <dsp:cNvSpPr/>
      </dsp:nvSpPr>
      <dsp:spPr>
        <a:xfrm>
          <a:off x="0" y="4111891"/>
          <a:ext cx="8329641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C3829B-39BF-4E11-B0F4-0C16D46356B6}">
      <dsp:nvSpPr>
        <dsp:cNvPr id="0" name=""/>
        <dsp:cNvSpPr/>
      </dsp:nvSpPr>
      <dsp:spPr>
        <a:xfrm>
          <a:off x="0" y="3918337"/>
          <a:ext cx="7931047" cy="295200"/>
        </a:xfrm>
        <a:prstGeom prst="roundRect">
          <a:avLst/>
        </a:prstGeom>
        <a:solidFill>
          <a:schemeClr val="accent4">
            <a:lumMod val="20000"/>
            <a:lumOff val="8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388" tIns="0" rIns="220388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accent3">
                  <a:lumMod val="75000"/>
                </a:schemeClr>
              </a:solidFill>
            </a:rPr>
            <a:t>Муниципальная политика</a:t>
          </a:r>
          <a:endParaRPr lang="ru-RU" sz="1400" kern="1200" dirty="0" smtClean="0">
            <a:solidFill>
              <a:schemeClr val="accent3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4410" y="3932747"/>
        <a:ext cx="7902227" cy="266380"/>
      </dsp:txXfrm>
    </dsp:sp>
    <dsp:sp modelId="{02DDAEC0-348A-44D4-A209-14ACC6124C17}">
      <dsp:nvSpPr>
        <dsp:cNvPr id="0" name=""/>
        <dsp:cNvSpPr/>
      </dsp:nvSpPr>
      <dsp:spPr>
        <a:xfrm>
          <a:off x="0" y="5098206"/>
          <a:ext cx="8329641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AE6BE5-3B95-4D27-BCD5-6EF597166EF6}">
      <dsp:nvSpPr>
        <dsp:cNvPr id="0" name=""/>
        <dsp:cNvSpPr/>
      </dsp:nvSpPr>
      <dsp:spPr>
        <a:xfrm>
          <a:off x="416482" y="4417891"/>
          <a:ext cx="7254151" cy="827914"/>
        </a:xfrm>
        <a:prstGeom prst="roundRect">
          <a:avLst/>
        </a:prstGeom>
        <a:solidFill>
          <a:schemeClr val="bg2">
            <a:lumMod val="9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388" tIns="0" rIns="220388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2">
                  <a:lumMod val="50000"/>
                </a:schemeClr>
              </a:solidFill>
            </a:rPr>
            <a:t>Управление муниципальными финансами и создание условий для эффективного управления</a:t>
          </a:r>
          <a:endParaRPr lang="ru-RU" sz="1400" kern="1200" dirty="0" smtClean="0">
            <a:solidFill>
              <a:schemeClr val="tx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56897" y="4458306"/>
        <a:ext cx="7173321" cy="74708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0A66C4-FC06-4526-B0FC-246E73FD87D9}">
      <dsp:nvSpPr>
        <dsp:cNvPr id="0" name=""/>
        <dsp:cNvSpPr/>
      </dsp:nvSpPr>
      <dsp:spPr>
        <a:xfrm>
          <a:off x="1076375" y="547"/>
          <a:ext cx="2463493" cy="1774534"/>
        </a:xfrm>
        <a:prstGeom prst="rect">
          <a:avLst/>
        </a:prstGeom>
        <a:solidFill>
          <a:srgbClr val="FFCCFF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C00000"/>
              </a:solidFill>
            </a:rPr>
            <a:t>Обеспечение качественными жилищно-коммунальными услугами населения и благоустройство территории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7,4%</a:t>
          </a:r>
          <a:endParaRPr lang="ru-RU" sz="2000" b="1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076375" y="547"/>
        <a:ext cx="2463493" cy="1774534"/>
      </dsp:txXfrm>
    </dsp:sp>
    <dsp:sp modelId="{0D8C549A-34EE-4918-BBB1-8CA88AA4EF08}">
      <dsp:nvSpPr>
        <dsp:cNvPr id="0" name=""/>
        <dsp:cNvSpPr/>
      </dsp:nvSpPr>
      <dsp:spPr>
        <a:xfrm>
          <a:off x="3894583" y="256400"/>
          <a:ext cx="1725005" cy="1283529"/>
        </a:xfrm>
        <a:prstGeom prst="rect">
          <a:avLst/>
        </a:prstGeom>
        <a:solidFill>
          <a:srgbClr val="FFFF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Обеспечение общественного порядка и противодействие преступности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0,4%</a:t>
          </a:r>
          <a:endParaRPr lang="ru-RU" sz="2000" b="1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894583" y="256400"/>
        <a:ext cx="1725005" cy="1283529"/>
      </dsp:txXfrm>
    </dsp:sp>
    <dsp:sp modelId="{A550CF3D-4886-4320-924E-403C0332E69E}">
      <dsp:nvSpPr>
        <dsp:cNvPr id="0" name=""/>
        <dsp:cNvSpPr/>
      </dsp:nvSpPr>
      <dsp:spPr>
        <a:xfrm>
          <a:off x="6031576" y="215711"/>
          <a:ext cx="1121648" cy="1344206"/>
        </a:xfrm>
        <a:prstGeom prst="rect">
          <a:avLst/>
        </a:prstGeom>
        <a:solidFill>
          <a:srgbClr val="A779A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Развитие культуры</a:t>
          </a:r>
          <a:r>
            <a:rPr lang="ru-RU" sz="1400" kern="1200" dirty="0" smtClean="0"/>
            <a:t>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 dirty="0" smtClean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89,4%</a:t>
          </a:r>
          <a:endParaRPr lang="ru-RU" sz="2000" b="1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031576" y="215711"/>
        <a:ext cx="1121648" cy="1344206"/>
      </dsp:txXfrm>
    </dsp:sp>
    <dsp:sp modelId="{4F0A4221-27B3-4A57-A8F5-038E76D998BC}">
      <dsp:nvSpPr>
        <dsp:cNvPr id="0" name=""/>
        <dsp:cNvSpPr/>
      </dsp:nvSpPr>
      <dsp:spPr>
        <a:xfrm>
          <a:off x="719877" y="1747795"/>
          <a:ext cx="1961609" cy="2165368"/>
        </a:xfrm>
        <a:prstGeom prst="rect">
          <a:avLst/>
        </a:prstGeom>
        <a:solidFill>
          <a:srgbClr val="D07006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Обеспечение пожарной безопасности </a:t>
          </a:r>
          <a:endParaRPr lang="ru-RU" sz="1400" kern="1200" dirty="0" smtClean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0,4%</a:t>
          </a:r>
          <a:endParaRPr lang="ru-RU" sz="20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19877" y="1747795"/>
        <a:ext cx="1961609" cy="2165368"/>
      </dsp:txXfrm>
    </dsp:sp>
    <dsp:sp modelId="{7AD66743-E912-45EC-AF5C-6FA2675527E0}">
      <dsp:nvSpPr>
        <dsp:cNvPr id="0" name=""/>
        <dsp:cNvSpPr/>
      </dsp:nvSpPr>
      <dsp:spPr>
        <a:xfrm>
          <a:off x="2886503" y="2676142"/>
          <a:ext cx="1909857" cy="984216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Информационное общество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2%</a:t>
          </a:r>
        </a:p>
      </dsp:txBody>
      <dsp:txXfrm>
        <a:off x="2886503" y="2676142"/>
        <a:ext cx="1909857" cy="984216"/>
      </dsp:txXfrm>
    </dsp:sp>
    <dsp:sp modelId="{DD7C0674-643F-4390-A4B2-42E30BAA1346}">
      <dsp:nvSpPr>
        <dsp:cNvPr id="0" name=""/>
        <dsp:cNvSpPr/>
      </dsp:nvSpPr>
      <dsp:spPr>
        <a:xfrm>
          <a:off x="5687384" y="2602446"/>
          <a:ext cx="1909857" cy="984216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Муниципальная политика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0,4%</a:t>
          </a:r>
        </a:p>
      </dsp:txBody>
      <dsp:txXfrm>
        <a:off x="5687384" y="2602446"/>
        <a:ext cx="1909857" cy="9842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#3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901995F-3DEE-465A-B3A9-BB31CA06AA92}" type="datetimeFigureOut">
              <a:rPr lang="ru-RU"/>
              <a:pPr>
                <a:defRPr/>
              </a:pPr>
              <a:t>16.01.2018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4120D51-FC1C-499A-9DAD-6EE6C59A59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90567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7A63A67-9789-4D11-93B0-411B5CC463E4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3361978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63E299-5758-4F6F-9919-DDC885B6CFEF}" type="datetimeFigureOut">
              <a:rPr lang="ru-RU" smtClean="0"/>
              <a:pPr>
                <a:defRPr/>
              </a:pPr>
              <a:t>16.01.2018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DBAAFD-027A-47FA-9933-B01BBABF764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AB6104-D92B-4877-95D4-2C8C2274CA51}" type="datetimeFigureOut">
              <a:rPr lang="ru-RU" smtClean="0"/>
              <a:pPr>
                <a:defRPr/>
              </a:pPr>
              <a:t>16.01.2018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2BC5E8-4332-4B03-9D62-87A34AD1F40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3E10D0-6939-4528-BF61-5F6AD5E587B5}" type="datetimeFigureOut">
              <a:rPr lang="ru-RU" smtClean="0"/>
              <a:pPr>
                <a:defRPr/>
              </a:pPr>
              <a:t>16.01.2018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6FEBD5-6D73-4526-965C-8572002F436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8CD462-F8DA-48E6-9C04-15499CBEE38C}" type="datetimeFigureOut">
              <a:rPr lang="ru-RU" smtClean="0"/>
              <a:pPr>
                <a:defRPr/>
              </a:pPr>
              <a:t>16.01.2018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7A0FEE-5AE2-457C-9CF8-89055FD421F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84B984-1D22-4D97-85E3-63D48533C8C4}" type="datetimeFigureOut">
              <a:rPr lang="ru-RU" smtClean="0"/>
              <a:pPr>
                <a:defRPr/>
              </a:pPr>
              <a:t>16.01.2018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6EF191-80CD-4BF6-8BD8-87070D23B53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C07566-016A-45D7-8674-B3B93073A5D2}" type="datetimeFigureOut">
              <a:rPr lang="ru-RU" smtClean="0"/>
              <a:pPr>
                <a:defRPr/>
              </a:pPr>
              <a:t>16.01.2018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13CF4B-123F-4BEA-BC29-75D4276BA77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F59445-0EC4-4E07-B83F-E659BD255B51}" type="datetimeFigureOut">
              <a:rPr lang="ru-RU" smtClean="0"/>
              <a:pPr>
                <a:defRPr/>
              </a:pPr>
              <a:t>16.01.2018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CBBA41-5591-4661-9BEC-4BE504ABF6E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EF7B1C-B8CA-4662-961C-589CA26C12B6}" type="datetimeFigureOut">
              <a:rPr lang="ru-RU" smtClean="0"/>
              <a:pPr>
                <a:defRPr/>
              </a:pPr>
              <a:t>16.01.2018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CF1C0F-5402-42FC-883E-B12C824D09D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45C1CC-80C3-480E-93E9-AFC88FED084D}" type="datetimeFigureOut">
              <a:rPr lang="ru-RU" smtClean="0"/>
              <a:pPr>
                <a:defRPr/>
              </a:pPr>
              <a:t>16.01.2018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FCF8-5CA1-4193-B714-4E73EE7C1D2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92E490-3308-408F-9441-0828E2B4871B}" type="datetimeFigureOut">
              <a:rPr lang="ru-RU" smtClean="0"/>
              <a:pPr>
                <a:defRPr/>
              </a:pPr>
              <a:t>16.01.2018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62EB93-115B-4870-B174-5AF7B393ABA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EDA8C0-61AF-4A5A-A535-15D2708B3B26}" type="datetimeFigureOut">
              <a:rPr lang="ru-RU" smtClean="0"/>
              <a:pPr>
                <a:defRPr/>
              </a:pPr>
              <a:t>16.01.2018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8B7EF2-519F-46C5-9AAE-434C1966AB5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D5C3B6B-CB90-43C1-8BA0-0952B5A3DF55}" type="datetimeFigureOut">
              <a:rPr lang="ru-RU" smtClean="0"/>
              <a:pPr>
                <a:defRPr/>
              </a:pPr>
              <a:t>16.01.2018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77237C0-4414-41FC-9555-A9B38853A5B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ctrTitle"/>
          </p:nvPr>
        </p:nvSpPr>
        <p:spPr>
          <a:xfrm>
            <a:off x="285720" y="285729"/>
            <a:ext cx="8629680" cy="1631103"/>
          </a:xfrm>
        </p:spPr>
        <p:txBody>
          <a:bodyPr/>
          <a:lstStyle/>
          <a:p>
            <a:pPr algn="ctr" eaLnBrk="1" hangingPunct="1"/>
            <a:r>
              <a:rPr lang="ru-RU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Администрация </a:t>
            </a:r>
            <a:br>
              <a:rPr lang="ru-RU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r>
              <a:rPr lang="ru-RU" sz="24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Ефремово-Степановского</a:t>
            </a:r>
            <a:r>
              <a:rPr lang="ru-RU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сельского поселения </a:t>
            </a:r>
            <a:br>
              <a:rPr lang="ru-RU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r>
              <a:rPr lang="ru-RU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Тарасовского района Ростовской области</a:t>
            </a:r>
          </a:p>
        </p:txBody>
      </p:sp>
      <p:sp>
        <p:nvSpPr>
          <p:cNvPr id="819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4214813"/>
            <a:ext cx="8186738" cy="2000250"/>
          </a:xfrm>
        </p:spPr>
        <p:txBody>
          <a:bodyPr/>
          <a:lstStyle/>
          <a:p>
            <a:pPr marL="63500" algn="ctr" eaLnBrk="1" hangingPunct="1"/>
            <a:r>
              <a:rPr lang="ru-RU" b="1" dirty="0" smtClean="0">
                <a:solidFill>
                  <a:schemeClr val="tx1"/>
                </a:solidFill>
                <a:latin typeface="a_Latino" pitchFamily="18" charset="-52"/>
              </a:rPr>
              <a:t>Бюджет</a:t>
            </a:r>
            <a:endParaRPr lang="ru-RU" b="1" dirty="0" smtClean="0">
              <a:solidFill>
                <a:schemeClr val="tx1"/>
              </a:solidFill>
              <a:latin typeface="a_Latino" pitchFamily="18" charset="-52"/>
            </a:endParaRPr>
          </a:p>
          <a:p>
            <a:pPr marL="63500" algn="ctr" eaLnBrk="1" hangingPunct="1"/>
            <a:r>
              <a:rPr lang="ru-RU" b="1" dirty="0" smtClean="0">
                <a:solidFill>
                  <a:schemeClr val="tx1"/>
                </a:solidFill>
                <a:latin typeface="a_Latino" pitchFamily="18" charset="-52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a_Latino" pitchFamily="18" charset="-52"/>
              </a:rPr>
              <a:t>Ефремово-Степановского</a:t>
            </a:r>
            <a:r>
              <a:rPr lang="ru-RU" b="1" dirty="0" smtClean="0">
                <a:solidFill>
                  <a:schemeClr val="tx1"/>
                </a:solidFill>
                <a:latin typeface="a_Latino" pitchFamily="18" charset="-52"/>
              </a:rPr>
              <a:t> сельского поселения </a:t>
            </a:r>
          </a:p>
          <a:p>
            <a:pPr marL="63500" algn="ctr" eaLnBrk="1" hangingPunct="1"/>
            <a:r>
              <a:rPr lang="ru-RU" b="1" dirty="0" smtClean="0">
                <a:solidFill>
                  <a:schemeClr val="tx1"/>
                </a:solidFill>
                <a:latin typeface="a_Latino" pitchFamily="18" charset="-52"/>
              </a:rPr>
              <a:t>Тарасовского района</a:t>
            </a:r>
          </a:p>
          <a:p>
            <a:pPr marL="63500" algn="ctr" eaLnBrk="1" hangingPunct="1"/>
            <a:r>
              <a:rPr lang="ru-RU" b="1" dirty="0" smtClean="0">
                <a:solidFill>
                  <a:schemeClr val="tx1"/>
                </a:solidFill>
                <a:latin typeface="a_Latino" pitchFamily="18" charset="-52"/>
              </a:rPr>
              <a:t>на 2018 год и на плановый период 2019 и 2020 годов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xmlns="" val="3480267265"/>
              </p:ext>
            </p:extLst>
          </p:nvPr>
        </p:nvGraphicFramePr>
        <p:xfrm>
          <a:off x="714348" y="642918"/>
          <a:ext cx="8143932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" name="Прямая со стрелкой 3"/>
          <p:cNvCxnSpPr/>
          <p:nvPr/>
        </p:nvCxnSpPr>
        <p:spPr>
          <a:xfrm rot="5400000">
            <a:off x="2286001" y="3500437"/>
            <a:ext cx="1143000" cy="10001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rot="10800000">
            <a:off x="2214563" y="2357438"/>
            <a:ext cx="1143000" cy="10715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V="1">
            <a:off x="6143625" y="2286000"/>
            <a:ext cx="1143000" cy="10715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6143625" y="3357563"/>
            <a:ext cx="1285875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13311498"/>
              </p:ext>
            </p:extLst>
          </p:nvPr>
        </p:nvGraphicFramePr>
        <p:xfrm>
          <a:off x="357158" y="1000109"/>
          <a:ext cx="8329642" cy="55737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571500" y="500063"/>
            <a:ext cx="8115300" cy="500062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Муниципальные программы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Ефремово-Степановского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сельского поселения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Содержимое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03327863"/>
              </p:ext>
            </p:extLst>
          </p:nvPr>
        </p:nvGraphicFramePr>
        <p:xfrm>
          <a:off x="871538" y="2348880"/>
          <a:ext cx="7408862" cy="37772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428625" y="785813"/>
            <a:ext cx="8229600" cy="1423987"/>
          </a:xfr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pPr algn="ctr" eaLnBrk="1" hangingPunct="1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бюджета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Ефремово-Степановского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сельского поселения Тарасовского района, формируемые в рамках муниципальных программ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Ефремово-Степановского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сельского поселения и непрограммные расходы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тыс. рублей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66420374"/>
              </p:ext>
            </p:extLst>
          </p:nvPr>
        </p:nvGraphicFramePr>
        <p:xfrm>
          <a:off x="395536" y="2204864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Доля бюджетных средств в общем объеме расходов, запланированных на реализацию муниципальных программ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Ефремово-Степановского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сельского поселения в 2018 году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8000" b="1" dirty="0" smtClean="0"/>
              <a:t>Спасибо за внимание!</a:t>
            </a:r>
            <a:endParaRPr lang="ru-RU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xmlns="" val="222662369"/>
              </p:ext>
            </p:extLst>
          </p:nvPr>
        </p:nvGraphicFramePr>
        <p:xfrm>
          <a:off x="571472" y="714356"/>
          <a:ext cx="8286808" cy="4746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Стрелка углом вверх 11"/>
          <p:cNvSpPr/>
          <p:nvPr/>
        </p:nvSpPr>
        <p:spPr>
          <a:xfrm>
            <a:off x="3286125" y="3786188"/>
            <a:ext cx="857250" cy="785812"/>
          </a:xfrm>
          <a:prstGeom prst="bentUpArrow">
            <a:avLst>
              <a:gd name="adj1" fmla="val 23153"/>
              <a:gd name="adj2" fmla="val 25000"/>
              <a:gd name="adj3" fmla="val 25000"/>
            </a:avLst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Стрелка углом вверх 13"/>
          <p:cNvSpPr/>
          <p:nvPr/>
        </p:nvSpPr>
        <p:spPr>
          <a:xfrm rot="10800000" flipV="1">
            <a:off x="5214938" y="3786188"/>
            <a:ext cx="1000125" cy="785812"/>
          </a:xfrm>
          <a:prstGeom prst="bentUp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Стрелка углом вверх 14"/>
          <p:cNvSpPr/>
          <p:nvPr/>
        </p:nvSpPr>
        <p:spPr>
          <a:xfrm rot="10800000" flipH="1">
            <a:off x="3214688" y="1357313"/>
            <a:ext cx="928687" cy="785812"/>
          </a:xfrm>
          <a:prstGeom prst="bentUp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Стрелка углом вверх 15"/>
          <p:cNvSpPr/>
          <p:nvPr/>
        </p:nvSpPr>
        <p:spPr>
          <a:xfrm rot="10800000">
            <a:off x="5143500" y="1357313"/>
            <a:ext cx="1000125" cy="785812"/>
          </a:xfrm>
          <a:prstGeom prst="bentUp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87646841"/>
              </p:ext>
            </p:extLst>
          </p:nvPr>
        </p:nvGraphicFramePr>
        <p:xfrm>
          <a:off x="457200" y="2071678"/>
          <a:ext cx="8229600" cy="4502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57200" y="714375"/>
            <a:ext cx="8229600" cy="1357313"/>
          </a:xfrm>
        </p:spPr>
        <p:txBody>
          <a:bodyPr/>
          <a:lstStyle/>
          <a:p>
            <a:pPr algn="ctr" eaLnBrk="1" hangingPunct="1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Ефремово-Степановского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сельского поселения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2018 год и на плановый период 2019 и 2020 годах направлен на решение следующих ключевых задач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46820325"/>
              </p:ext>
            </p:extLst>
          </p:nvPr>
        </p:nvGraphicFramePr>
        <p:xfrm>
          <a:off x="1115616" y="1412775"/>
          <a:ext cx="7200800" cy="47936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  <a:gridCol w="1800200"/>
                <a:gridCol w="1800200"/>
                <a:gridCol w="1800200"/>
              </a:tblGrid>
              <a:tr h="596528">
                <a:tc>
                  <a:txBody>
                    <a:bodyPr/>
                    <a:lstStyle/>
                    <a:p>
                      <a:r>
                        <a:rPr lang="ru-RU" dirty="0" smtClean="0"/>
                        <a:t>Показатель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2018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1585">
                <a:tc gridSpan="4"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Решение о бюджете</a:t>
                      </a:r>
                      <a:endParaRPr kumimoji="0" lang="ru-RU" sz="16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ru-RU" sz="16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ru-RU" sz="16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ru-RU" sz="16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971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1.Доходы, всего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7473,3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6406,5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6094,4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329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из них</a:t>
                      </a: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8174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3983,3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3811,4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3821,2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9474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3490,0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2595,1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2273,2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8290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2.Расходы, всего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7473,3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6406,5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6094,4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8290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 Дефицит (-),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профицит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(+)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</a:tr>
              <a:tr h="68174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4.Источники финансирования дефицита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57200" y="500063"/>
            <a:ext cx="8147248" cy="768697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Основные параметры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решения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Собрания депутатов «О бюджете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Ефремово-Степановского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сельского поселения Тарасовского района на 2018 год и на плановый период 2019 и 2020 годов»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тыс. 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CustomShape 1"/>
          <p:cNvSpPr/>
          <p:nvPr/>
        </p:nvSpPr>
        <p:spPr>
          <a:xfrm>
            <a:off x="510480" y="368280"/>
            <a:ext cx="7717680" cy="828472"/>
          </a:xfrm>
          <a:prstGeom prst="rect">
            <a:avLst/>
          </a:prstGeom>
          <a:solidFill>
            <a:srgbClr val="D3B9B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000" strike="noStrike" cap="all" dirty="0">
                <a:solidFill>
                  <a:srgbClr val="4E3B30"/>
                </a:solidFill>
                <a:latin typeface="Times New Roman"/>
                <a:ea typeface="DejaVu Sans"/>
              </a:rPr>
              <a:t>Поступление собственных доходов в бюджет </a:t>
            </a:r>
            <a:r>
              <a:rPr lang="ru-RU" sz="2000" strike="noStrike" cap="all" dirty="0" err="1" smtClean="0">
                <a:solidFill>
                  <a:srgbClr val="4E3B30"/>
                </a:solidFill>
                <a:latin typeface="Times New Roman"/>
                <a:ea typeface="DejaVu Sans"/>
              </a:rPr>
              <a:t>Ефремово-Степановского</a:t>
            </a:r>
            <a:r>
              <a:rPr lang="ru-RU" sz="2000" strike="noStrike" cap="all" dirty="0" smtClean="0">
                <a:solidFill>
                  <a:srgbClr val="4E3B30"/>
                </a:solidFill>
                <a:latin typeface="Times New Roman"/>
                <a:ea typeface="DejaVu Sans"/>
              </a:rPr>
              <a:t> </a:t>
            </a:r>
            <a:r>
              <a:rPr lang="ru-RU" sz="2000" strike="noStrike" cap="all" dirty="0">
                <a:solidFill>
                  <a:srgbClr val="4E3B30"/>
                </a:solidFill>
                <a:latin typeface="Times New Roman"/>
                <a:ea typeface="DejaVu Sans"/>
              </a:rPr>
              <a:t>сельского поселения в </a:t>
            </a:r>
            <a:r>
              <a:rPr lang="ru-RU" sz="2000" strike="noStrike" cap="all" dirty="0" smtClean="0">
                <a:solidFill>
                  <a:srgbClr val="4E3B30"/>
                </a:solidFill>
                <a:latin typeface="Times New Roman"/>
                <a:ea typeface="DejaVu Sans"/>
              </a:rPr>
              <a:t>2018 </a:t>
            </a:r>
            <a:r>
              <a:rPr lang="ru-RU" sz="2000" strike="noStrike" cap="all" dirty="0">
                <a:solidFill>
                  <a:srgbClr val="4E3B30"/>
                </a:solidFill>
                <a:latin typeface="Times New Roman"/>
                <a:ea typeface="DejaVu Sans"/>
              </a:rPr>
              <a:t>году</a:t>
            </a:r>
            <a:endParaRPr dirty="0"/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xmlns="" val="3119021131"/>
              </p:ext>
            </p:extLst>
          </p:nvPr>
        </p:nvGraphicFramePr>
        <p:xfrm>
          <a:off x="395536" y="1397000"/>
          <a:ext cx="8352928" cy="5056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40088328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08112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ru-RU" sz="1800" cap="all" dirty="0">
                <a:solidFill>
                  <a:srgbClr val="4E3B30"/>
                </a:solidFill>
                <a:latin typeface="Times New Roman"/>
                <a:ea typeface="DejaVu Sans"/>
              </a:rPr>
              <a:t>Поступление собственных доходов в бюджет </a:t>
            </a:r>
            <a:r>
              <a:rPr lang="ru-RU" sz="1800" cap="all" dirty="0" err="1">
                <a:solidFill>
                  <a:srgbClr val="4E3B30"/>
                </a:solidFill>
                <a:latin typeface="Times New Roman"/>
                <a:ea typeface="DejaVu Sans"/>
              </a:rPr>
              <a:t>Ефремово-Степановского</a:t>
            </a:r>
            <a:r>
              <a:rPr lang="ru-RU" sz="1800" cap="all" dirty="0">
                <a:solidFill>
                  <a:srgbClr val="4E3B30"/>
                </a:solidFill>
                <a:latin typeface="Times New Roman"/>
                <a:ea typeface="DejaVu Sans"/>
              </a:rPr>
              <a:t> сельского </a:t>
            </a:r>
            <a:r>
              <a:rPr lang="ru-RU" sz="1800" cap="all" dirty="0" smtClean="0">
                <a:solidFill>
                  <a:srgbClr val="4E3B30"/>
                </a:solidFill>
                <a:latin typeface="Times New Roman"/>
                <a:ea typeface="DejaVu Sans"/>
              </a:rPr>
              <a:t>поселения тарасовского района </a:t>
            </a:r>
            <a:r>
              <a:rPr lang="ru-RU" sz="1800" cap="all" dirty="0">
                <a:solidFill>
                  <a:srgbClr val="4E3B30"/>
                </a:solidFill>
                <a:latin typeface="Times New Roman"/>
                <a:ea typeface="DejaVu Sans"/>
              </a:rPr>
              <a:t>в </a:t>
            </a:r>
            <a:r>
              <a:rPr lang="ru-RU" sz="1800" cap="all" dirty="0" smtClean="0">
                <a:solidFill>
                  <a:srgbClr val="4E3B30"/>
                </a:solidFill>
                <a:latin typeface="Times New Roman"/>
                <a:ea typeface="DejaVu Sans"/>
              </a:rPr>
              <a:t>плановом периоде 2018 и 2019 годов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3296060497"/>
              </p:ext>
            </p:extLst>
          </p:nvPr>
        </p:nvGraphicFramePr>
        <p:xfrm>
          <a:off x="457200" y="1412776"/>
          <a:ext cx="4038600" cy="53626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4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xmlns="" val="3508139049"/>
              </p:ext>
            </p:extLst>
          </p:nvPr>
        </p:nvGraphicFramePr>
        <p:xfrm>
          <a:off x="4648200" y="1412777"/>
          <a:ext cx="4038600" cy="53626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32739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28598862"/>
              </p:ext>
            </p:extLst>
          </p:nvPr>
        </p:nvGraphicFramePr>
        <p:xfrm>
          <a:off x="501650" y="1646238"/>
          <a:ext cx="7688263" cy="4214812"/>
        </p:xfrm>
        <a:graphic>
          <a:graphicData uri="http://schemas.openxmlformats.org/presentationml/2006/ole">
            <p:oleObj spid="_x0000_s2077" name="Worksheet" r:id="rId3" imgW="8096351" imgH="4438563" progId="Excel.Sheet.8">
              <p:embed/>
            </p:oleObj>
          </a:graphicData>
        </a:graphic>
      </p:graphicFrame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ru-RU" sz="2800" dirty="0" smtClean="0"/>
              <a:t>Безвозмездные поступления из других бюджетов бюджетной системы РФ (плановые назначения)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87315903"/>
              </p:ext>
            </p:extLst>
          </p:nvPr>
        </p:nvGraphicFramePr>
        <p:xfrm>
          <a:off x="1193800" y="2570163"/>
          <a:ext cx="7140575" cy="3551237"/>
        </p:xfrm>
        <a:graphic>
          <a:graphicData uri="http://schemas.openxmlformats.org/presentationml/2006/ole">
            <p:oleObj spid="_x0000_s3099" name="Worksheet" r:id="rId3" imgW="8829759" imgH="4391011" progId="Excel.Sheet.8">
              <p:embed/>
            </p:oleObj>
          </a:graphicData>
        </a:graphic>
      </p:graphicFrame>
      <p:sp>
        <p:nvSpPr>
          <p:cNvPr id="307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бюджета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Ефремово-Степановского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сельского поселения Тарасовского района на 2018 год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Всего – 7473,3 тыс. 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Расходы бюджета </a:t>
            </a:r>
            <a:r>
              <a:rPr lang="ru-RU" sz="1600" dirty="0" err="1" smtClean="0"/>
              <a:t>Ефремово-Степановского</a:t>
            </a:r>
            <a:r>
              <a:rPr lang="ru-RU" sz="1600" dirty="0" smtClean="0"/>
              <a:t> сельского поселения Тарасовского района на плановый период 2018 и 2019 годов</a:t>
            </a:r>
            <a:br>
              <a:rPr lang="ru-RU" sz="1600" dirty="0" smtClean="0"/>
            </a:br>
            <a:r>
              <a:rPr lang="ru-RU" sz="1600" dirty="0" smtClean="0"/>
              <a:t>Всего: 2018 год – 6322,5 тыс. руб., 2019 год – 6233,2 тыс. рублей</a:t>
            </a:r>
            <a:endParaRPr lang="ru-RU" sz="16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1149193309"/>
              </p:ext>
            </p:extLst>
          </p:nvPr>
        </p:nvGraphicFramePr>
        <p:xfrm>
          <a:off x="676275" y="2060848"/>
          <a:ext cx="3822700" cy="40653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xmlns="" val="2064925232"/>
              </p:ext>
            </p:extLst>
          </p:nvPr>
        </p:nvGraphicFramePr>
        <p:xfrm>
          <a:off x="4645025" y="2132856"/>
          <a:ext cx="3822700" cy="39933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16580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2583</TotalTime>
  <Words>459</Words>
  <Application>Microsoft Office PowerPoint</Application>
  <PresentationFormat>Экран (4:3)</PresentationFormat>
  <Paragraphs>90</Paragraphs>
  <Slides>14</Slides>
  <Notes>1</Notes>
  <HiddenSlides>1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Волна</vt:lpstr>
      <vt:lpstr>Worksheet</vt:lpstr>
      <vt:lpstr>Администрация  Ефремово-Степановского сельского поселения  Тарасовского района Ростовской области</vt:lpstr>
      <vt:lpstr>Слайд 2</vt:lpstr>
      <vt:lpstr>Бюджет Ефремово-Степановского сельского поселения на 2018 год и на плановый период 2019 и 2020 годах направлен на решение следующих ключевых задач: </vt:lpstr>
      <vt:lpstr>Основные параметры решения Собрания депутатов «О бюджете Ефремово-Степановского сельского поселения Тарасовского района на 2018 год и на плановый период 2019 и 2020 годов»                                                                                                                             тыс. руб.</vt:lpstr>
      <vt:lpstr>Слайд 5</vt:lpstr>
      <vt:lpstr>Поступление собственных доходов в бюджет Ефремово-Степановского сельского поселения тарасовского района в плановом периоде 2018 и 2019 годов</vt:lpstr>
      <vt:lpstr>Безвозмездные поступления из других бюджетов бюджетной системы РФ (плановые назначения)</vt:lpstr>
      <vt:lpstr>Расходы бюджета Ефремово-Степановского сельского поселения Тарасовского района на 2018 год Всего – 7473,3 тыс. руб.</vt:lpstr>
      <vt:lpstr>Расходы бюджета Ефремово-Степановского сельского поселения Тарасовского района на плановый период 2018 и 2019 годов Всего: 2018 год – 6322,5 тыс. руб., 2019 год – 6233,2 тыс. рублей</vt:lpstr>
      <vt:lpstr>Слайд 10</vt:lpstr>
      <vt:lpstr>Муниципальные программы Ефремово-Степановского сельского поселения </vt:lpstr>
      <vt:lpstr>Расходы бюджета Ефремово-Степановского сельского поселения Тарасовского района, формируемые в рамках муниципальных программ Ефремово-Степановского сельского поселения и непрограммные расходы                                                                                                           тыс. рублей</vt:lpstr>
      <vt:lpstr>Доля бюджетных средств в общем объеме расходов, запланированных на реализацию муниципальных программ Ефремово-Степановского сельского поселения в 2018 году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Администрация Семикаракорского городского поселения</dc:title>
  <dc:creator>Admin</dc:creator>
  <cp:lastModifiedBy>admin</cp:lastModifiedBy>
  <cp:revision>252</cp:revision>
  <dcterms:created xsi:type="dcterms:W3CDTF">2014-05-12T05:45:38Z</dcterms:created>
  <dcterms:modified xsi:type="dcterms:W3CDTF">2018-01-16T11:23:31Z</dcterms:modified>
</cp:coreProperties>
</file>