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6364" autoAdjust="0"/>
  </p:normalViewPr>
  <p:slideViewPr>
    <p:cSldViewPr snapToGrid="0">
      <p:cViewPr>
        <p:scale>
          <a:sx n="80" d="100"/>
          <a:sy n="80" d="100"/>
        </p:scale>
        <p:origin x="-9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74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доходы</a:t>
            </a:r>
            <a:endParaRPr lang="ru-RU" dirty="0"/>
          </a:p>
        </c:rich>
      </c:tx>
      <c:layout>
        <c:manualLayout>
          <c:xMode val="edge"/>
          <c:yMode val="edge"/>
          <c:x val="0.42487265480703856"/>
          <c:y val="1.6836195965366958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арендной платы за земельные участки</c:v>
                </c:pt>
                <c:pt idx="6">
                  <c:v>Доходы от сдачи в аренду имущества</c:v>
                </c:pt>
                <c:pt idx="7">
                  <c:v>Доходы от продажи земельных участков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754.7</c:v>
                </c:pt>
                <c:pt idx="1">
                  <c:v>4102.8</c:v>
                </c:pt>
                <c:pt idx="2">
                  <c:v>142.9</c:v>
                </c:pt>
                <c:pt idx="3">
                  <c:v>2256.9</c:v>
                </c:pt>
                <c:pt idx="4">
                  <c:v>18.100000000000001</c:v>
                </c:pt>
                <c:pt idx="5">
                  <c:v>277.89999999999998</c:v>
                </c:pt>
                <c:pt idx="6">
                  <c:v>59.5</c:v>
                </c:pt>
                <c:pt idx="7">
                  <c:v>472.5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6521216097987748"/>
          <c:y val="0.11038601066778496"/>
          <c:w val="0.42552857976086472"/>
          <c:h val="0.8307606580080317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layout/>
    </c:title>
    <c:view3D>
      <c:rAngAx val="1"/>
    </c:view3D>
    <c:backWall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3011802383766041"/>
          <c:y val="1.4626847630888264E-2"/>
          <c:w val="0.83063598169663377"/>
          <c:h val="0.506209939218124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0.0">
                  <c:v>51.3</c:v>
                </c:pt>
                <c:pt idx="1">
                  <c:v>0.8</c:v>
                </c:pt>
                <c:pt idx="2">
                  <c:v>0.01</c:v>
                </c:pt>
                <c:pt idx="3">
                  <c:v>18.100000000000001</c:v>
                </c:pt>
                <c:pt idx="4">
                  <c:v>5</c:v>
                </c:pt>
                <c:pt idx="5">
                  <c:v>0.1</c:v>
                </c:pt>
                <c:pt idx="6">
                  <c:v>24.7</c:v>
                </c:pt>
                <c:pt idx="7">
                  <c:v>0.01</c:v>
                </c:pt>
              </c:numCache>
            </c:numRef>
          </c:val>
        </c:ser>
        <c:dLbls>
          <c:showVal val="1"/>
        </c:dLbls>
        <c:shape val="cylinder"/>
        <c:axId val="71706112"/>
        <c:axId val="71707648"/>
        <c:axId val="0"/>
      </c:bar3DChart>
      <c:catAx>
        <c:axId val="717061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1707648"/>
        <c:crosses val="autoZero"/>
        <c:auto val="1"/>
        <c:lblAlgn val="ctr"/>
        <c:lblOffset val="100"/>
      </c:catAx>
      <c:valAx>
        <c:axId val="71707648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71706112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7962962962963104E-2"/>
          <c:y val="4.6218487394957986E-2"/>
          <c:w val="0.57291666666666652"/>
          <c:h val="0.8298319327731106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поступления из других бюджетов бюджетной системы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2021г.</c:v>
                </c:pt>
                <c:pt idx="1">
                  <c:v>2022г.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5977.3</c:v>
                </c:pt>
                <c:pt idx="1">
                  <c:v>6231.9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налоговые и неналоговые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2021г.</c:v>
                </c:pt>
                <c:pt idx="1">
                  <c:v>2022г.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7237.3</c:v>
                </c:pt>
                <c:pt idx="1">
                  <c:v>8085.2</c:v>
                </c:pt>
              </c:numCache>
            </c:numRef>
          </c:val>
        </c:ser>
        <c:gapDepth val="0"/>
        <c:shape val="box"/>
        <c:axId val="88738816"/>
        <c:axId val="88740608"/>
        <c:axId val="0"/>
      </c:bar3DChart>
      <c:catAx>
        <c:axId val="88738816"/>
        <c:scaling>
          <c:orientation val="minMax"/>
        </c:scaling>
        <c:axPos val="b"/>
        <c:numFmt formatCode="General" sourceLinked="1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8740608"/>
        <c:crosses val="autoZero"/>
        <c:auto val="1"/>
        <c:lblAlgn val="ctr"/>
        <c:lblOffset val="100"/>
        <c:tickLblSkip val="1"/>
        <c:tickMarkSkip val="1"/>
      </c:catAx>
      <c:valAx>
        <c:axId val="88740608"/>
        <c:scaling>
          <c:orientation val="minMax"/>
          <c:max val="9000"/>
        </c:scaling>
        <c:axPos val="l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873881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782407407407607"/>
          <c:y val="0.17226890756302546"/>
          <c:w val="0.33217592592592665"/>
          <c:h val="0.57983193277311063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94E-2"/>
          <c:y val="3.8626609442060089E-2"/>
          <c:w val="0.56791569086651061"/>
          <c:h val="0.8347639484978540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2021г.</c:v>
                </c:pt>
                <c:pt idx="1">
                  <c:v>2022г.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12156.8</c:v>
                </c:pt>
                <c:pt idx="1">
                  <c:v>12664.5</c:v>
                </c:pt>
              </c:numCache>
            </c:numRef>
          </c:val>
        </c:ser>
        <c:gapDepth val="0"/>
        <c:shape val="box"/>
        <c:axId val="83849600"/>
        <c:axId val="88748800"/>
        <c:axId val="0"/>
      </c:bar3DChart>
      <c:catAx>
        <c:axId val="83849600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8748800"/>
        <c:crosses val="autoZero"/>
        <c:auto val="1"/>
        <c:lblAlgn val="ctr"/>
        <c:lblOffset val="100"/>
        <c:tickLblSkip val="1"/>
        <c:tickMarkSkip val="1"/>
      </c:catAx>
      <c:valAx>
        <c:axId val="88748800"/>
        <c:scaling>
          <c:orientation val="minMax"/>
          <c:max val="13000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minorGridlines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3849600"/>
        <c:crosses val="autoZero"/>
        <c:crossBetween val="between"/>
        <c:majorUnit val="1000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004"/>
          <c:y val="0.16738197424892687"/>
          <c:w val="0.33606557377049268"/>
          <c:h val="0.59227467811158863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94E-2"/>
          <c:y val="4.7210300429184553E-2"/>
          <c:w val="0.56791569086651061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00FF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2021г.</c:v>
                </c:pt>
                <c:pt idx="1">
                  <c:v>2022г.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12156.8</c:v>
                </c:pt>
                <c:pt idx="1">
                  <c:v>12664.5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Муниципальное задание</c:v>
                </c:pt>
              </c:strCache>
            </c:strRef>
          </c:tx>
          <c:spPr>
            <a:solidFill>
              <a:srgbClr val="FF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2021г.</c:v>
                </c:pt>
                <c:pt idx="1">
                  <c:v>2022г.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2627</c:v>
                </c:pt>
                <c:pt idx="1">
                  <c:v>3130</c:v>
                </c:pt>
              </c:numCache>
            </c:numRef>
          </c:val>
        </c:ser>
        <c:gapDepth val="0"/>
        <c:shape val="box"/>
        <c:axId val="98903168"/>
        <c:axId val="98904704"/>
        <c:axId val="0"/>
      </c:bar3DChart>
      <c:catAx>
        <c:axId val="98903168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8904704"/>
        <c:crosses val="autoZero"/>
        <c:auto val="1"/>
        <c:lblAlgn val="ctr"/>
        <c:lblOffset val="100"/>
        <c:tickLblSkip val="1"/>
        <c:tickMarkSkip val="1"/>
      </c:catAx>
      <c:valAx>
        <c:axId val="98904704"/>
        <c:scaling>
          <c:orientation val="minMax"/>
          <c:max val="13000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8903168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004"/>
          <c:y val="0.16738197424892687"/>
          <c:w val="0.33606557377049268"/>
          <c:h val="0.59227467811158863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94E-2"/>
          <c:y val="4.7210300429184553E-2"/>
          <c:w val="0.56791569086651061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2021г.</c:v>
                </c:pt>
                <c:pt idx="1">
                  <c:v>2022г.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12156.8</c:v>
                </c:pt>
                <c:pt idx="1">
                  <c:v>12664.5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2021г.</c:v>
                </c:pt>
                <c:pt idx="1">
                  <c:v>2022г.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6309.4</c:v>
                </c:pt>
                <c:pt idx="1">
                  <c:v>6058.9</c:v>
                </c:pt>
              </c:numCache>
            </c:numRef>
          </c:val>
        </c:ser>
        <c:gapDepth val="0"/>
        <c:shape val="box"/>
        <c:axId val="91961216"/>
        <c:axId val="92041600"/>
        <c:axId val="0"/>
      </c:bar3DChart>
      <c:catAx>
        <c:axId val="91961216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2041600"/>
        <c:crosses val="autoZero"/>
        <c:auto val="1"/>
        <c:lblAlgn val="ctr"/>
        <c:lblOffset val="100"/>
        <c:tickLblSkip val="1"/>
        <c:tickMarkSkip val="1"/>
      </c:catAx>
      <c:valAx>
        <c:axId val="92041600"/>
        <c:scaling>
          <c:orientation val="minMax"/>
          <c:max val="13000"/>
          <c:min val="1000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196121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004"/>
          <c:y val="0.16738197424892687"/>
          <c:w val="0.33606557377049268"/>
          <c:h val="0.59227467811158863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9657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459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8140" y="1377539"/>
            <a:ext cx="7885216" cy="3918856"/>
          </a:xfr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Отчет об исполнении бюджета Ефремово-Степановского сельского поселения Тарасовского района 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 smtClean="0"/>
              <a:t>2022 </a:t>
            </a:r>
            <a:r>
              <a:rPr lang="ru-RU" dirty="0" smtClean="0"/>
              <a:t>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05912506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76" y="262762"/>
            <a:ext cx="8294914" cy="470112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8800" dirty="0" smtClean="0"/>
              <a:t>СПАСИБО </a:t>
            </a:r>
            <a:br>
              <a:rPr lang="ru-RU" sz="8800" dirty="0" smtClean="0"/>
            </a:br>
            <a:r>
              <a:rPr lang="ru-RU" sz="8800" dirty="0" smtClean="0"/>
              <a:t>ЗА </a:t>
            </a:r>
            <a:br>
              <a:rPr lang="ru-RU" sz="8800" dirty="0" smtClean="0"/>
            </a:br>
            <a:r>
              <a:rPr lang="ru-RU" sz="8800" dirty="0" smtClean="0"/>
              <a:t>ВНИМАНИЕ!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178130"/>
            <a:ext cx="8431481" cy="1104405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Основные параметры исполнения бюджета Ефремово-Степановского сельского поселения </a:t>
            </a:r>
            <a:br>
              <a:rPr lang="ru-RU" sz="2400" dirty="0" smtClean="0"/>
            </a:br>
            <a:r>
              <a:rPr lang="ru-RU" sz="2400" dirty="0" smtClean="0"/>
              <a:t>Тарасовского района  за </a:t>
            </a:r>
            <a:r>
              <a:rPr lang="ru-RU" sz="2400" dirty="0" smtClean="0"/>
              <a:t>2022 </a:t>
            </a:r>
            <a:r>
              <a:rPr lang="ru-RU" sz="2400" dirty="0" smtClean="0"/>
              <a:t>год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2197932"/>
              </p:ext>
            </p:extLst>
          </p:nvPr>
        </p:nvGraphicFramePr>
        <p:xfrm>
          <a:off x="443541" y="1270660"/>
          <a:ext cx="8261073" cy="41791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3691"/>
                <a:gridCol w="2753691"/>
                <a:gridCol w="2753691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Плановые показатели</a:t>
                      </a:r>
                      <a:endParaRPr lang="en-US" sz="1800" baseline="0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Фактическое исполнение</a:t>
                      </a:r>
                      <a:endParaRPr lang="ru-RU" sz="1800" dirty="0"/>
                    </a:p>
                  </a:txBody>
                  <a:tcPr marL="0" marR="0" marT="0" marB="0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12632,5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14317,1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6346,5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8085,2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8113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6286,0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6231,9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13018,0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12664,5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профицит(+)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-385,0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1652,6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36059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Доходы бюджета Ефремово-Степановского сельского поселения Тарасовского района за </a:t>
            </a:r>
            <a:r>
              <a:rPr lang="ru-RU" sz="2000" dirty="0" smtClean="0"/>
              <a:t>2022 </a:t>
            </a:r>
            <a:r>
              <a:rPr lang="ru-RU" sz="2000" dirty="0" smtClean="0"/>
              <a:t>год исполнены в сумме</a:t>
            </a:r>
            <a:br>
              <a:rPr lang="ru-RU" sz="2000" dirty="0" smtClean="0"/>
            </a:br>
            <a:r>
              <a:rPr lang="ru-RU" sz="2000" dirty="0" smtClean="0"/>
              <a:t>14317,1 </a:t>
            </a:r>
            <a:r>
              <a:rPr lang="ru-RU" sz="2000" dirty="0" smtClean="0"/>
              <a:t>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5642" y="1721922"/>
            <a:ext cx="2030679" cy="10450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НДФЛ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754,7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5092" y="1698170"/>
            <a:ext cx="2173183" cy="10331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ЕСХН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4102,8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42660" y="1674421"/>
            <a:ext cx="2671948" cy="11162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 физических лиц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142,9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028209"/>
            <a:ext cx="2705595" cy="11400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Земельный налог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2256,9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56660" y="3069769"/>
            <a:ext cx="2452254" cy="10984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48399" y="3087585"/>
            <a:ext cx="2230581" cy="10786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Арендная плата за земельные участки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277,9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6974" y="4346368"/>
            <a:ext cx="4025734" cy="9143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Поступления из других бюджетов бюджетной системы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6231,9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6527" y="4288973"/>
            <a:ext cx="2672938" cy="639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Аренда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59,5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1268" y="5082639"/>
            <a:ext cx="2992581" cy="8431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продажи земельных участков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472,5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26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Ефремово-Степановского с/п Тарасовского района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565473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Расходы бюджета Ефремово-Степановского сельского поселения Тарасовского района за </a:t>
            </a:r>
            <a:r>
              <a:rPr lang="ru-RU" sz="2000" dirty="0" smtClean="0"/>
              <a:t>2022 </a:t>
            </a:r>
            <a:r>
              <a:rPr lang="ru-RU" sz="2000" dirty="0" smtClean="0"/>
              <a:t>год исполнены в сумме</a:t>
            </a:r>
            <a:br>
              <a:rPr lang="ru-RU" sz="2000" dirty="0" smtClean="0"/>
            </a:br>
            <a:r>
              <a:rPr lang="ru-RU" sz="2000" dirty="0" smtClean="0"/>
              <a:t>12664,5 </a:t>
            </a:r>
            <a:r>
              <a:rPr lang="ru-RU" sz="2000" dirty="0" smtClean="0"/>
              <a:t>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6494,7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7590" y="1745673"/>
            <a:ext cx="3111335" cy="135774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2,3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8931" y="1741713"/>
            <a:ext cx="1911926" cy="13696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102,2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55720" y="3265714"/>
            <a:ext cx="1995054" cy="12112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635,7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792" y="3289465"/>
            <a:ext cx="1900052" cy="12350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3130,0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16777" y="4978730"/>
            <a:ext cx="3908962" cy="75012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95647" y="3253838"/>
            <a:ext cx="2066306" cy="12112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2289,0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02525" y="4833257"/>
            <a:ext cx="2576945" cy="93815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9,4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Доля расходов бюджета Ефремово-Степановского сельского поселения Тарасовского района за </a:t>
            </a:r>
            <a:r>
              <a:rPr lang="ru-RU" sz="2000" dirty="0" smtClean="0"/>
              <a:t>2022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47936076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5642" y="228599"/>
            <a:ext cx="8233558" cy="1659577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Поступления в бюджет </a:t>
            </a:r>
            <a:endParaRPr lang="en-US" sz="28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err="1" smtClean="0">
                <a:latin typeface="Times New Roman" pitchFamily="18" charset="0"/>
              </a:rPr>
              <a:t>Ефремово-Степановского</a:t>
            </a:r>
            <a:r>
              <a:rPr lang="ru-RU" sz="2800" b="1" dirty="0" smtClean="0">
                <a:latin typeface="Times New Roman" pitchFamily="18" charset="0"/>
              </a:rPr>
              <a:t> сельского поселения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Тарасовского района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23028877"/>
              </p:ext>
            </p:extLst>
          </p:nvPr>
        </p:nvGraphicFramePr>
        <p:xfrm>
          <a:off x="536575" y="1954213"/>
          <a:ext cx="8208963" cy="451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599"/>
            <a:ext cx="8229600" cy="174270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atin typeface="Times New Roman" pitchFamily="18" charset="0"/>
              </a:rPr>
              <a:t>Расходы бюджета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err="1" smtClean="0">
                <a:latin typeface="Times New Roman" pitchFamily="18" charset="0"/>
              </a:rPr>
              <a:t>Ефремово-Степановского</a:t>
            </a:r>
            <a:r>
              <a:rPr lang="ru-RU" sz="2800" b="1" dirty="0" smtClean="0">
                <a:latin typeface="Times New Roman" pitchFamily="18" charset="0"/>
              </a:rPr>
              <a:t> сельского поселения</a:t>
            </a:r>
            <a:endParaRPr lang="en-US" sz="28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Тарасовского района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59225669"/>
              </p:ext>
            </p:extLst>
          </p:nvPr>
        </p:nvGraphicFramePr>
        <p:xfrm>
          <a:off x="408069" y="1923803"/>
          <a:ext cx="8735931" cy="4763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муниципального задания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</a:t>
            </a:r>
            <a:r>
              <a:rPr lang="ru-RU" sz="2800" b="1" smtClean="0">
                <a:latin typeface="Times New Roman" pitchFamily="18" charset="0"/>
              </a:rPr>
              <a:t>расходов бюджета</a:t>
            </a:r>
          </a:p>
          <a:p>
            <a:pPr lvl="0" algn="ctr">
              <a:spcBef>
                <a:spcPct val="0"/>
              </a:spcBef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10397409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</TotalTime>
  <Words>194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Отчет об исполнении бюджета Ефремово-Степановского сельского поселения Тарасовского района  за 2022 год</vt:lpstr>
      <vt:lpstr>Основные параметры исполнения бюджета Ефремово-Степановского сельского поселения  Тарасовского района  за 2022 год                                                                                                                         тыс руб</vt:lpstr>
      <vt:lpstr>Доходы бюджета Ефремово-Степановского сельского поселения Тарасовского района за 2022 год исполнены в сумме 14317,1 тыс. рублей</vt:lpstr>
      <vt:lpstr>Поступление собственных доходов в бюджет  Ефремово-Степановского с/п Тарасовского района в 2022 году</vt:lpstr>
      <vt:lpstr>Расходы бюджета Ефремово-Степановского сельского поселения Тарасовского района за 2022 год исполнены в сумме 12664,5 тыс. рублей</vt:lpstr>
      <vt:lpstr>Доля расходов бюджета Ефремово-Степановского сельского поселения Тарасовского района за 2022 год</vt:lpstr>
      <vt:lpstr>Слайд 7</vt:lpstr>
      <vt:lpstr>Слайд 8</vt:lpstr>
      <vt:lpstr>Слайд 9</vt:lpstr>
      <vt:lpstr>Слайд 10</vt:lpstr>
      <vt:lpstr>СПАСИБО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admin</cp:lastModifiedBy>
  <cp:revision>125</cp:revision>
  <cp:lastPrinted>2015-01-27T05:17:59Z</cp:lastPrinted>
  <dcterms:created xsi:type="dcterms:W3CDTF">2014-05-06T10:06:48Z</dcterms:created>
  <dcterms:modified xsi:type="dcterms:W3CDTF">2023-01-31T07:58:50Z</dcterms:modified>
</cp:coreProperties>
</file>