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1" r:id="rId5"/>
    <p:sldId id="260" r:id="rId6"/>
    <p:sldId id="262" r:id="rId7"/>
    <p:sldId id="264" r:id="rId8"/>
    <p:sldId id="263" r:id="rId9"/>
    <p:sldId id="265" r:id="rId10"/>
    <p:sldId id="266" r:id="rId11"/>
    <p:sldId id="267" r:id="rId1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86364" autoAdjust="0"/>
  </p:normalViewPr>
  <p:slideViewPr>
    <p:cSldViewPr snapToGrid="0">
      <p:cViewPr varScale="1">
        <p:scale>
          <a:sx n="79" d="100"/>
          <a:sy n="79" d="100"/>
        </p:scale>
        <p:origin x="2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2746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доходы</a:t>
            </a:r>
            <a:endParaRPr lang="ru-RU" dirty="0"/>
          </a:p>
        </c:rich>
      </c:tx>
      <c:layout>
        <c:manualLayout>
          <c:xMode val="edge"/>
          <c:yMode val="edge"/>
          <c:x val="0.42487265480703862"/>
          <c:y val="1.6836195965366965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Единый сельскохозяйственный налог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  <c:pt idx="5">
                  <c:v>Доходы от арендной платы за земельные участки</c:v>
                </c:pt>
                <c:pt idx="6">
                  <c:v>Доходы от сдачи в аренду имущества</c:v>
                </c:pt>
                <c:pt idx="7">
                  <c:v>Доходы от продажи земельных участков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817.1</c:v>
                </c:pt>
                <c:pt idx="1">
                  <c:v>2218</c:v>
                </c:pt>
                <c:pt idx="2">
                  <c:v>200.3</c:v>
                </c:pt>
                <c:pt idx="3">
                  <c:v>2154.1</c:v>
                </c:pt>
                <c:pt idx="4">
                  <c:v>11</c:v>
                </c:pt>
                <c:pt idx="5">
                  <c:v>269.8</c:v>
                </c:pt>
                <c:pt idx="6">
                  <c:v>62.7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B9-4B04-88C7-9E54734C09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521216097987748"/>
          <c:y val="0.11038601066778496"/>
          <c:w val="0.42552857976086489"/>
          <c:h val="0.83076065800803189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solidFill>
          <a:schemeClr val="tx2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13011802383766041"/>
          <c:y val="1.4626847630888265E-2"/>
          <c:w val="0.83063598169663377"/>
          <c:h val="0.506209939218124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 безопасность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Межбюджетные трансферты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 formatCode="0.0">
                  <c:v>55.5</c:v>
                </c:pt>
                <c:pt idx="1">
                  <c:v>0.8</c:v>
                </c:pt>
                <c:pt idx="2">
                  <c:v>0.04</c:v>
                </c:pt>
                <c:pt idx="3">
                  <c:v>11.1</c:v>
                </c:pt>
                <c:pt idx="4">
                  <c:v>8.9</c:v>
                </c:pt>
                <c:pt idx="5">
                  <c:v>0</c:v>
                </c:pt>
                <c:pt idx="6">
                  <c:v>23.7</c:v>
                </c:pt>
                <c:pt idx="7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7B-4435-9D2F-0C7BB4CC2A4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85048320"/>
        <c:axId val="85058304"/>
        <c:axId val="0"/>
      </c:bar3DChart>
      <c:catAx>
        <c:axId val="85048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5058304"/>
        <c:crosses val="autoZero"/>
        <c:auto val="1"/>
        <c:lblAlgn val="ctr"/>
        <c:lblOffset val="100"/>
        <c:noMultiLvlLbl val="0"/>
      </c:catAx>
      <c:valAx>
        <c:axId val="85058304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8504832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7962962962963132E-2"/>
          <c:y val="4.6218487394957986E-2"/>
          <c:w val="0.57291666666666652"/>
          <c:h val="0.8298319327731107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поступления из других бюджетов бюджетной системы всего, тыс. руб.</c:v>
                </c:pt>
              </c:strCache>
            </c:strRef>
          </c:tx>
          <c:spPr>
            <a:solidFill>
              <a:srgbClr val="00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6231.9</c:v>
                </c:pt>
                <c:pt idx="1">
                  <c:v>5819.7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DF-41D4-82D2-C10529D837D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налоговые и неналоговые доходы,тыс. руб.</c:v>
                </c:pt>
              </c:strCache>
            </c:strRef>
          </c:tx>
          <c:spPr>
            <a:solidFill>
              <a:srgbClr val="FF00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8085.2</c:v>
                </c:pt>
                <c:pt idx="1">
                  <c:v>5733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DF-41D4-82D2-C10529D837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11068288"/>
        <c:axId val="111069824"/>
        <c:axId val="0"/>
      </c:bar3DChart>
      <c:catAx>
        <c:axId val="111068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1069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069824"/>
        <c:scaling>
          <c:orientation val="minMax"/>
          <c:max val="9000"/>
        </c:scaling>
        <c:delete val="0"/>
        <c:axPos val="l"/>
        <c:majorGridlines>
          <c:spPr>
            <a:ln w="317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1068288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78240740740764"/>
          <c:y val="0.17226890756302549"/>
          <c:w val="0.33217592592592676"/>
          <c:h val="0.57983193277311074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2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992974238875894E-2"/>
          <c:y val="3.8626609442060089E-2"/>
          <c:w val="0.56791569086651061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993366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12664.5</c:v>
                </c:pt>
                <c:pt idx="1">
                  <c:v>15053.9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8F-4F51-AE81-4499625C30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12417792"/>
        <c:axId val="112423680"/>
        <c:axId val="0"/>
      </c:bar3DChart>
      <c:catAx>
        <c:axId val="112417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2423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423680"/>
        <c:scaling>
          <c:orientation val="minMax"/>
          <c:max val="16000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2417792"/>
        <c:crosses val="autoZero"/>
        <c:crossBetween val="between"/>
        <c:majorUnit val="2000"/>
      </c:valAx>
      <c:spPr>
        <a:noFill/>
        <a:ln w="25356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992974238875894E-2"/>
          <c:y val="4.7210300429184553E-2"/>
          <c:w val="0.56791569086651061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00FF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12664.5</c:v>
                </c:pt>
                <c:pt idx="1">
                  <c:v>15053.9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F8-47C8-B8EE-1FB0CA93562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Муниципальное задание</c:v>
                </c:pt>
              </c:strCache>
            </c:strRef>
          </c:tx>
          <c:spPr>
            <a:solidFill>
              <a:srgbClr val="FF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3130</c:v>
                </c:pt>
                <c:pt idx="1">
                  <c:v>3561.4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F8-47C8-B8EE-1FB0CA9356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15484544"/>
        <c:axId val="115486080"/>
        <c:axId val="0"/>
      </c:bar3DChart>
      <c:catAx>
        <c:axId val="115484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5486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5486080"/>
        <c:scaling>
          <c:orientation val="minMax"/>
          <c:max val="16000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5484544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1027"/>
          <c:y val="0.16738197424892687"/>
          <c:w val="0.33606557377049279"/>
          <c:h val="0.59227467811158863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992974238875894E-2"/>
          <c:y val="4.7210300429184553E-2"/>
          <c:w val="0.56791569086651061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12664.5</c:v>
                </c:pt>
                <c:pt idx="1">
                  <c:v>15053.9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5C-48A3-9B49-D12DF8C9B5E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6058.9</c:v>
                </c:pt>
                <c:pt idx="1">
                  <c:v>6590.9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5C-48A3-9B49-D12DF8C9B5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15520256"/>
        <c:axId val="115521792"/>
        <c:axId val="0"/>
      </c:bar3DChart>
      <c:catAx>
        <c:axId val="115520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5521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5521792"/>
        <c:scaling>
          <c:orientation val="minMax"/>
          <c:max val="16000"/>
          <c:min val="1000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5520256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1027"/>
          <c:y val="0.16738197424892687"/>
          <c:w val="0.33606557377049279"/>
          <c:h val="0.59227467811158863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657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592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8140" y="1377539"/>
            <a:ext cx="7885216" cy="3918856"/>
          </a:xfr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Отчет об исполнении бюджета Ефремово-Степановского сельского поселения Тарасовского района </a:t>
            </a:r>
            <a:br>
              <a:rPr lang="ru-RU" dirty="0" smtClean="0"/>
            </a:br>
            <a:r>
              <a:rPr lang="ru-RU" dirty="0" smtClean="0"/>
              <a:t>за </a:t>
            </a:r>
            <a:r>
              <a:rPr lang="ru-RU" dirty="0" smtClean="0"/>
              <a:t>2023 </a:t>
            </a:r>
            <a:r>
              <a:rPr lang="ru-RU" dirty="0" smtClean="0"/>
              <a:t>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муниципальных программ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расходов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977312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076" y="262762"/>
            <a:ext cx="8294914" cy="470112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8800" dirty="0" smtClean="0"/>
              <a:t>СПАСИБО </a:t>
            </a:r>
            <a:br>
              <a:rPr lang="ru-RU" sz="8800" dirty="0" smtClean="0"/>
            </a:br>
            <a:r>
              <a:rPr lang="ru-RU" sz="8800" dirty="0" smtClean="0"/>
              <a:t>ЗА </a:t>
            </a:r>
            <a:br>
              <a:rPr lang="ru-RU" sz="8800" dirty="0" smtClean="0"/>
            </a:br>
            <a:r>
              <a:rPr lang="ru-RU" sz="8800" dirty="0" smtClean="0"/>
              <a:t>ВНИМАНИЕ!</a:t>
            </a:r>
            <a:endParaRPr lang="ru-RU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509" y="178130"/>
            <a:ext cx="8431481" cy="1104405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Основные параметры исполнения бюджета Ефремово-Степановского сельского поселения </a:t>
            </a:r>
            <a:br>
              <a:rPr lang="ru-RU" sz="2400" dirty="0" smtClean="0"/>
            </a:br>
            <a:r>
              <a:rPr lang="ru-RU" sz="2400" dirty="0" smtClean="0"/>
              <a:t>Тарасовского района  за </a:t>
            </a:r>
            <a:r>
              <a:rPr lang="ru-RU" sz="2400" dirty="0" smtClean="0"/>
              <a:t>2023 </a:t>
            </a:r>
            <a:r>
              <a:rPr lang="ru-RU" sz="2400" dirty="0" smtClean="0"/>
              <a:t>год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                        </a:t>
            </a:r>
            <a:r>
              <a:rPr lang="ru-RU" sz="2400" dirty="0" smtClean="0"/>
              <a:t>                             </a:t>
            </a:r>
            <a:r>
              <a:rPr lang="ru-RU" sz="1000" dirty="0" err="1" smtClean="0"/>
              <a:t>тыс</a:t>
            </a:r>
            <a:r>
              <a:rPr lang="ru-RU" sz="1000" dirty="0" smtClean="0"/>
              <a:t> </a:t>
            </a:r>
            <a:r>
              <a:rPr lang="ru-RU" sz="1000" dirty="0" err="1" smtClean="0"/>
              <a:t>руб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3089292"/>
              </p:ext>
            </p:extLst>
          </p:nvPr>
        </p:nvGraphicFramePr>
        <p:xfrm>
          <a:off x="443541" y="1270660"/>
          <a:ext cx="8261073" cy="417913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53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3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36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81790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Показатель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 smtClean="0"/>
                    </a:p>
                    <a:p>
                      <a:pPr algn="ctr"/>
                      <a:r>
                        <a:rPr lang="ru-RU" sz="1800" baseline="0" dirty="0" smtClean="0"/>
                        <a:t>Плановые показатели</a:t>
                      </a:r>
                      <a:endParaRPr lang="en-US" sz="1800" baseline="0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Фактическое исполнение</a:t>
                      </a:r>
                      <a:endParaRPr lang="ru-RU" sz="18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Доходы, всего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12539,6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11552,7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из них: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Налоговые и неналоговые доходы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6719,9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5733,0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134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Безвозмездные поступления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5819,7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5819,7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Расходы, всего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15381,2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15053,9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3.Дефицит (-),</a:t>
                      </a:r>
                    </a:p>
                    <a:p>
                      <a:r>
                        <a:rPr lang="ru-RU" sz="1800" dirty="0" smtClean="0"/>
                        <a:t>     профицит(+)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-2841,6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-3501,2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59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Доходы бюджета Ефремово-Степановского сельского поселения Тарасовского района за </a:t>
            </a:r>
            <a:r>
              <a:rPr lang="ru-RU" sz="2000" dirty="0" smtClean="0"/>
              <a:t>2023 </a:t>
            </a:r>
            <a:r>
              <a:rPr lang="ru-RU" sz="2000" dirty="0" smtClean="0"/>
              <a:t>год исполнены в сумме</a:t>
            </a:r>
            <a:br>
              <a:rPr lang="ru-RU" sz="2000" dirty="0" smtClean="0"/>
            </a:br>
            <a:r>
              <a:rPr lang="ru-RU" sz="2000" dirty="0" smtClean="0"/>
              <a:t>11552,7 </a:t>
            </a:r>
            <a:r>
              <a:rPr lang="ru-RU" sz="2000" dirty="0" smtClean="0"/>
              <a:t>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5745" y="1747255"/>
            <a:ext cx="2030679" cy="10450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НДФЛ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817,1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5092" y="1698170"/>
            <a:ext cx="2173183" cy="10331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ЕСХН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2218,0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42660" y="1674421"/>
            <a:ext cx="2671948" cy="11162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 физических лиц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200,3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028209"/>
            <a:ext cx="2705595" cy="11400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Земельный налог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2154,1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56660" y="3069769"/>
            <a:ext cx="2452254" cy="10984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11,0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48399" y="3087585"/>
            <a:ext cx="2230581" cy="10786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Арендная плата за земельные участки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269,8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16974" y="4346368"/>
            <a:ext cx="4025734" cy="9143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Поступления из других бюджетов бюджетной системы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5819,7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6527" y="4288973"/>
            <a:ext cx="2672938" cy="6392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Аренда имущества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62,7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1268" y="5082639"/>
            <a:ext cx="2992581" cy="8431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продажи земельных участков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0,0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526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Ефремово-Степановского с/п Тарасовского района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9183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Расходы бюджета Ефремово-Степановского сельского поселения Тарасовского района за 2022 год исполнены в сумме</a:t>
            </a:r>
            <a:br>
              <a:rPr lang="ru-RU" sz="2000" dirty="0" smtClean="0"/>
            </a:br>
            <a:r>
              <a:rPr lang="ru-RU" sz="2000" dirty="0" smtClean="0"/>
              <a:t>15053,9 </a:t>
            </a:r>
            <a:r>
              <a:rPr lang="ru-RU" sz="2000" dirty="0" smtClean="0"/>
              <a:t>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8362,5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7590" y="1745673"/>
            <a:ext cx="3111335" cy="135774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6,6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78931" y="1741713"/>
            <a:ext cx="1911926" cy="136962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119,7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55720" y="3265714"/>
            <a:ext cx="1995054" cy="121128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1334,3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15792" y="3289465"/>
            <a:ext cx="1900052" cy="12350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3561,4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116777" y="4978730"/>
            <a:ext cx="3908962" cy="75012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95647" y="3253838"/>
            <a:ext cx="2066306" cy="121128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1667,6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02525" y="4833257"/>
            <a:ext cx="2576945" cy="93815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Образование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0,0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254" y="274638"/>
            <a:ext cx="6996545" cy="66747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dirty="0" smtClean="0"/>
              <a:t>Доля расходов бюджета Ефремово-Степановского сельского поселения Тарасовского района за 2022 год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2230988"/>
              </p:ext>
            </p:extLst>
          </p:nvPr>
        </p:nvGraphicFramePr>
        <p:xfrm>
          <a:off x="0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5642" y="228599"/>
            <a:ext cx="8233558" cy="1659577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Поступления в бюджет </a:t>
            </a:r>
            <a:endParaRPr lang="en-US" sz="28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err="1" smtClean="0">
                <a:latin typeface="Times New Roman" pitchFamily="18" charset="0"/>
              </a:rPr>
              <a:t>Ефремово-Степановского</a:t>
            </a:r>
            <a:r>
              <a:rPr lang="ru-RU" sz="2800" b="1" dirty="0" smtClean="0">
                <a:latin typeface="Times New Roman" pitchFamily="18" charset="0"/>
              </a:rPr>
              <a:t> сельского поселения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Тарасовского района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085142"/>
              </p:ext>
            </p:extLst>
          </p:nvPr>
        </p:nvGraphicFramePr>
        <p:xfrm>
          <a:off x="536575" y="1954213"/>
          <a:ext cx="8208963" cy="4519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599"/>
            <a:ext cx="8229600" cy="174270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latin typeface="Times New Roman" pitchFamily="18" charset="0"/>
              </a:rPr>
              <a:t>Расходы бюджета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err="1" smtClean="0">
                <a:latin typeface="Times New Roman" pitchFamily="18" charset="0"/>
              </a:rPr>
              <a:t>Ефремово-Степановского</a:t>
            </a:r>
            <a:r>
              <a:rPr lang="ru-RU" sz="2800" b="1" dirty="0" smtClean="0">
                <a:latin typeface="Times New Roman" pitchFamily="18" charset="0"/>
              </a:rPr>
              <a:t> сельского поселения</a:t>
            </a:r>
            <a:endParaRPr lang="en-US" sz="28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Тарасовского района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928994"/>
              </p:ext>
            </p:extLst>
          </p:nvPr>
        </p:nvGraphicFramePr>
        <p:xfrm>
          <a:off x="408069" y="1923803"/>
          <a:ext cx="8735931" cy="4763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муниципального задания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</a:t>
            </a:r>
            <a:r>
              <a:rPr lang="ru-RU" sz="2800" b="1" smtClean="0">
                <a:latin typeface="Times New Roman" pitchFamily="18" charset="0"/>
              </a:rPr>
              <a:t>расходов бюджета</a:t>
            </a:r>
          </a:p>
          <a:p>
            <a:pPr lvl="0" algn="ctr">
              <a:spcBef>
                <a:spcPct val="0"/>
              </a:spcBef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938206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1008</TotalTime>
  <Words>195</Words>
  <Application>Microsoft Office PowerPoint</Application>
  <PresentationFormat>Экран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Arial CYR</vt:lpstr>
      <vt:lpstr>Calibri</vt:lpstr>
      <vt:lpstr>Times New Roman</vt:lpstr>
      <vt:lpstr>Тема Office</vt:lpstr>
      <vt:lpstr>Отчет об исполнении бюджета Ефремово-Степановского сельского поселения Тарасовского района  за 2023 год</vt:lpstr>
      <vt:lpstr>Основные параметры исполнения бюджета Ефремово-Степановского сельского поселения  Тарасовского района  за 2023 год                                                                                                                         тыс руб</vt:lpstr>
      <vt:lpstr>Доходы бюджета Ефремово-Степановского сельского поселения Тарасовского района за 2023 год исполнены в сумме 11552,7 тыс. рублей</vt:lpstr>
      <vt:lpstr>Поступление собственных доходов в бюджет  Ефремово-Степановского с/п Тарасовского района в 2023 году</vt:lpstr>
      <vt:lpstr>Расходы бюджета Ефремово-Степановского сельского поселения Тарасовского района за 2022 год исполнены в сумме 15053,9 тыс. рублей</vt:lpstr>
      <vt:lpstr>Доля расходов бюджета Ефремово-Степановского сельского поселения Тарасовского района за 2022 год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 ЗА 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Бухгалтерия</cp:lastModifiedBy>
  <cp:revision>141</cp:revision>
  <cp:lastPrinted>2015-01-27T05:17:59Z</cp:lastPrinted>
  <dcterms:created xsi:type="dcterms:W3CDTF">2014-05-06T10:06:48Z</dcterms:created>
  <dcterms:modified xsi:type="dcterms:W3CDTF">2024-01-31T08:49:38Z</dcterms:modified>
</cp:coreProperties>
</file>