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364" autoAdjust="0"/>
  </p:normalViewPr>
  <p:slideViewPr>
    <p:cSldViewPr snapToGrid="0">
      <p:cViewPr>
        <p:scale>
          <a:sx n="80" d="100"/>
          <a:sy n="80" d="100"/>
        </p:scale>
        <p:origin x="-99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74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endParaRPr lang="ru-RU" dirty="0"/>
          </a:p>
        </c:rich>
      </c:tx>
      <c:layout>
        <c:manualLayout>
          <c:xMode val="edge"/>
          <c:yMode val="edge"/>
          <c:x val="0.42487265480703851"/>
          <c:y val="1.683619596536695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арендной платы за земельные участки</c:v>
                </c:pt>
                <c:pt idx="6">
                  <c:v>Доходы от сдачи в аренду имущества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711.5</c:v>
                </c:pt>
                <c:pt idx="1">
                  <c:v>3634</c:v>
                </c:pt>
                <c:pt idx="2">
                  <c:v>129.5</c:v>
                </c:pt>
                <c:pt idx="3">
                  <c:v>2283.6999999999998</c:v>
                </c:pt>
                <c:pt idx="4">
                  <c:v>12.3</c:v>
                </c:pt>
                <c:pt idx="5">
                  <c:v>409.2</c:v>
                </c:pt>
                <c:pt idx="6">
                  <c:v>57.2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521216097987748"/>
          <c:y val="0.11038601066778496"/>
          <c:w val="0.42552857976086456"/>
          <c:h val="0.8307606580080315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backWall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011802383766041"/>
          <c:y val="1.4626847630888262E-2"/>
          <c:w val="0.83063598169663377"/>
          <c:h val="0.506209939218124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47.5</c:v>
                </c:pt>
                <c:pt idx="1">
                  <c:v>0.8</c:v>
                </c:pt>
                <c:pt idx="2">
                  <c:v>0.2</c:v>
                </c:pt>
                <c:pt idx="3">
                  <c:v>15.5</c:v>
                </c:pt>
                <c:pt idx="4">
                  <c:v>14.4</c:v>
                </c:pt>
                <c:pt idx="5">
                  <c:v>0.1</c:v>
                </c:pt>
                <c:pt idx="6">
                  <c:v>21.6</c:v>
                </c:pt>
                <c:pt idx="7">
                  <c:v>0.01</c:v>
                </c:pt>
              </c:numCache>
            </c:numRef>
          </c:val>
        </c:ser>
        <c:dLbls>
          <c:showVal val="1"/>
        </c:dLbls>
        <c:shape val="cylinder"/>
        <c:axId val="86065536"/>
        <c:axId val="86067072"/>
        <c:axId val="0"/>
      </c:bar3DChart>
      <c:catAx>
        <c:axId val="860655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6067072"/>
        <c:crosses val="autoZero"/>
        <c:auto val="1"/>
        <c:lblAlgn val="ctr"/>
        <c:lblOffset val="100"/>
      </c:catAx>
      <c:valAx>
        <c:axId val="86067072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8606553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96296296296309E-2"/>
          <c:y val="4.6218487394957986E-2"/>
          <c:w val="0.57291666666666652"/>
          <c:h val="0.829831932773110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поступления из других бюджетов бюджетной системы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5629.9</c:v>
                </c:pt>
                <c:pt idx="1">
                  <c:v>5977.3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налоговые и неналоговые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5251.8</c:v>
                </c:pt>
                <c:pt idx="1">
                  <c:v>7237.3</c:v>
                </c:pt>
              </c:numCache>
            </c:numRef>
          </c:val>
        </c:ser>
        <c:gapDepth val="0"/>
        <c:shape val="box"/>
        <c:axId val="122407168"/>
        <c:axId val="122589184"/>
        <c:axId val="0"/>
      </c:bar3DChart>
      <c:catAx>
        <c:axId val="122407168"/>
        <c:scaling>
          <c:orientation val="minMax"/>
        </c:scaling>
        <c:axPos val="b"/>
        <c:numFmt formatCode="General" sourceLinked="1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2589184"/>
        <c:crosses val="autoZero"/>
        <c:auto val="1"/>
        <c:lblAlgn val="ctr"/>
        <c:lblOffset val="100"/>
        <c:tickLblSkip val="1"/>
        <c:tickMarkSkip val="1"/>
      </c:catAx>
      <c:valAx>
        <c:axId val="122589184"/>
        <c:scaling>
          <c:orientation val="minMax"/>
          <c:max val="8000"/>
        </c:scaling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240716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782407407407585"/>
          <c:y val="0.17226890756302543"/>
          <c:w val="0.33217592592592654"/>
          <c:h val="0.5798319327731104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3.8626609442060089E-2"/>
          <c:w val="0.56791569086651061"/>
          <c:h val="0.834763948497854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10508</c:v>
                </c:pt>
                <c:pt idx="1">
                  <c:v>12156.8</c:v>
                </c:pt>
              </c:numCache>
            </c:numRef>
          </c:val>
        </c:ser>
        <c:gapDepth val="0"/>
        <c:shape val="box"/>
        <c:axId val="122532224"/>
        <c:axId val="122533760"/>
        <c:axId val="0"/>
      </c:bar3DChart>
      <c:catAx>
        <c:axId val="122532224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2533760"/>
        <c:crosses val="autoZero"/>
        <c:auto val="1"/>
        <c:lblAlgn val="ctr"/>
        <c:lblOffset val="100"/>
        <c:tickLblSkip val="1"/>
        <c:tickMarkSkip val="1"/>
      </c:catAx>
      <c:valAx>
        <c:axId val="122533760"/>
        <c:scaling>
          <c:orientation val="minMax"/>
          <c:max val="13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minorGridlines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2532224"/>
        <c:crosses val="autoZero"/>
        <c:crossBetween val="between"/>
        <c:majorUnit val="1000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82"/>
          <c:y val="0.16738197424892687"/>
          <c:w val="0.33606557377049256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4.7210300429184553E-2"/>
          <c:w val="0.56791569086651061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10508</c:v>
                </c:pt>
                <c:pt idx="1">
                  <c:v>12156.8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2735.1</c:v>
                </c:pt>
                <c:pt idx="1">
                  <c:v>2627</c:v>
                </c:pt>
              </c:numCache>
            </c:numRef>
          </c:val>
        </c:ser>
        <c:gapDepth val="0"/>
        <c:shape val="box"/>
        <c:axId val="122575872"/>
        <c:axId val="130556672"/>
        <c:axId val="0"/>
      </c:bar3DChart>
      <c:catAx>
        <c:axId val="122575872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0556672"/>
        <c:crosses val="autoZero"/>
        <c:auto val="1"/>
        <c:lblAlgn val="ctr"/>
        <c:lblOffset val="100"/>
        <c:tickLblSkip val="1"/>
        <c:tickMarkSkip val="1"/>
      </c:catAx>
      <c:valAx>
        <c:axId val="130556672"/>
        <c:scaling>
          <c:orientation val="minMax"/>
          <c:max val="13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257587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82"/>
          <c:y val="0.16738197424892687"/>
          <c:w val="0.33606557377049256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4.7210300429184553E-2"/>
          <c:w val="0.56791569086651061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10508</c:v>
                </c:pt>
                <c:pt idx="1">
                  <c:v>12156.8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5632.4</c:v>
                </c:pt>
                <c:pt idx="1">
                  <c:v>6309.4</c:v>
                </c:pt>
              </c:numCache>
            </c:numRef>
          </c:val>
        </c:ser>
        <c:gapDepth val="0"/>
        <c:shape val="box"/>
        <c:axId val="130578304"/>
        <c:axId val="130579840"/>
        <c:axId val="0"/>
      </c:bar3DChart>
      <c:catAx>
        <c:axId val="130578304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0579840"/>
        <c:crosses val="autoZero"/>
        <c:auto val="1"/>
        <c:lblAlgn val="ctr"/>
        <c:lblOffset val="100"/>
        <c:tickLblSkip val="1"/>
        <c:tickMarkSkip val="1"/>
      </c:catAx>
      <c:valAx>
        <c:axId val="130579840"/>
        <c:scaling>
          <c:orientation val="minMax"/>
          <c:max val="13000"/>
          <c:min val="1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057830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82"/>
          <c:y val="0.16738197424892687"/>
          <c:w val="0.33606557377049256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965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459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140" y="1377539"/>
            <a:ext cx="7885216" cy="3918856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Отчет об исполнении бюджета Ефремово-Степановского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smtClean="0"/>
              <a:t>2021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0591250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76" y="262762"/>
            <a:ext cx="8294914" cy="470112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800" dirty="0" smtClean="0"/>
              <a:t>СПАСИБО </a:t>
            </a:r>
            <a:br>
              <a:rPr lang="ru-RU" sz="8800" dirty="0" smtClean="0"/>
            </a:br>
            <a:r>
              <a:rPr lang="ru-RU" sz="8800" dirty="0" smtClean="0"/>
              <a:t>ЗА </a:t>
            </a:r>
            <a:br>
              <a:rPr lang="ru-RU" sz="8800" dirty="0" smtClean="0"/>
            </a:br>
            <a:r>
              <a:rPr lang="ru-RU" sz="8800" dirty="0" smtClean="0"/>
              <a:t>ВНИМАНИЕ!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178130"/>
            <a:ext cx="8431481" cy="110440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Ефремово-Степановского сельского поселения </a:t>
            </a:r>
            <a:br>
              <a:rPr lang="ru-RU" sz="2400" dirty="0" smtClean="0"/>
            </a:br>
            <a:r>
              <a:rPr lang="ru-RU" sz="2400" dirty="0" smtClean="0"/>
              <a:t>Тарасовского района  за </a:t>
            </a:r>
            <a:r>
              <a:rPr lang="ru-RU" sz="2400" dirty="0" smtClean="0"/>
              <a:t>2021 </a:t>
            </a:r>
            <a:r>
              <a:rPr lang="ru-RU" sz="2400" dirty="0" smtClean="0"/>
              <a:t>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2197932"/>
              </p:ext>
            </p:extLst>
          </p:nvPr>
        </p:nvGraphicFramePr>
        <p:xfrm>
          <a:off x="443541" y="1270660"/>
          <a:ext cx="8261073" cy="41791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753691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10782,9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13214,6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4791,0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7237,3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5991,9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5977,3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12282,9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12156,8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профицит(+)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1057,8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Доходы бюджета Ефремово-Степановского сельского поселения Тарасовского района за </a:t>
            </a:r>
            <a:r>
              <a:rPr lang="ru-RU" sz="2000" dirty="0" smtClean="0"/>
              <a:t>2021 </a:t>
            </a:r>
            <a:r>
              <a:rPr lang="ru-RU" sz="2000" dirty="0" smtClean="0"/>
              <a:t>год исполнены в сумме</a:t>
            </a:r>
            <a:br>
              <a:rPr lang="ru-RU" sz="2000" dirty="0" smtClean="0"/>
            </a:br>
            <a:r>
              <a:rPr lang="ru-RU" sz="2000" dirty="0" smtClean="0"/>
              <a:t>13214,6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5642" y="1721922"/>
            <a:ext cx="2030679" cy="10450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НДФЛ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711,5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5092" y="1698170"/>
            <a:ext cx="2173183" cy="10331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3634,0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42660" y="1674421"/>
            <a:ext cx="2671948" cy="11162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129,5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028209"/>
            <a:ext cx="2705595" cy="11400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2283,7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56660" y="3069769"/>
            <a:ext cx="2452254" cy="10984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8399" y="3087585"/>
            <a:ext cx="2230581" cy="10786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Арендная плата за земельные участки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409,2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6974" y="4346368"/>
            <a:ext cx="4025734" cy="914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Поступления из других бюджетов бюджетной системы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5977,3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6527" y="4288973"/>
            <a:ext cx="2672938" cy="639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Аренда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57,2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Ефремово-Степановского с/п Тарасовского района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56547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Расходы бюджета Ефремово-Степановского сельского поселения Тарасовского района за </a:t>
            </a:r>
            <a:r>
              <a:rPr lang="ru-RU" sz="2000" dirty="0" smtClean="0"/>
              <a:t>2021 </a:t>
            </a:r>
            <a:r>
              <a:rPr lang="ru-RU" sz="2000" dirty="0" smtClean="0"/>
              <a:t>год исполнены в сумме</a:t>
            </a:r>
            <a:br>
              <a:rPr lang="ru-RU" sz="2000" dirty="0" smtClean="0"/>
            </a:br>
            <a:r>
              <a:rPr lang="ru-RU" sz="2000" dirty="0" smtClean="0"/>
              <a:t>12156,8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5772,7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3111335" cy="135774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19,0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96,1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5720" y="3265714"/>
            <a:ext cx="1995054" cy="12112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1749,1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792" y="3289465"/>
            <a:ext cx="1900052" cy="12350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2627,0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16777" y="4978730"/>
            <a:ext cx="3908962" cy="75012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5647" y="3253838"/>
            <a:ext cx="2066306" cy="12112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1885,0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2525" y="4833257"/>
            <a:ext cx="2576945" cy="93815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6,5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Ефремово-Степановского сельского поселения Тарасовского района за </a:t>
            </a:r>
            <a:r>
              <a:rPr lang="ru-RU" sz="2000" dirty="0" smtClean="0"/>
              <a:t>2021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47936076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5642" y="228599"/>
            <a:ext cx="8233558" cy="165957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Поступления в бюджет 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23028877"/>
              </p:ext>
            </p:extLst>
          </p:nvPr>
        </p:nvGraphicFramePr>
        <p:xfrm>
          <a:off x="536575" y="1954213"/>
          <a:ext cx="8208963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599"/>
            <a:ext cx="8229600" cy="174270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Times New Roman" pitchFamily="18" charset="0"/>
              </a:rPr>
              <a:t>Расходы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59225669"/>
              </p:ext>
            </p:extLst>
          </p:nvPr>
        </p:nvGraphicFramePr>
        <p:xfrm>
          <a:off x="408069" y="1923803"/>
          <a:ext cx="8735931" cy="476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</a:t>
            </a:r>
            <a:r>
              <a:rPr lang="ru-RU" sz="2800" b="1" smtClean="0">
                <a:latin typeface="Times New Roman" pitchFamily="18" charset="0"/>
              </a:rPr>
              <a:t>расходов бюджета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1039740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188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Отчет об исполнении бюджета Ефремово-Степановского сельского поселения Тарасовского района  за 2021 год</vt:lpstr>
      <vt:lpstr>Основные параметры исполнения бюджета Ефремово-Степановского сельского поселения  Тарасовского района  за 2021 год                                                                                                                         тыс руб</vt:lpstr>
      <vt:lpstr>Доходы бюджета Ефремово-Степановского сельского поселения Тарасовского района за 2021 год исполнены в сумме 13214,6 тыс. рублей</vt:lpstr>
      <vt:lpstr>Поступление собственных доходов в бюджет  Ефремово-Степановского с/п Тарасовского района в 2021 году</vt:lpstr>
      <vt:lpstr>Расходы бюджета Ефремово-Степановского сельского поселения Тарасовского района за 2021 год исполнены в сумме 12156,8 тыс. рублей</vt:lpstr>
      <vt:lpstr>Доля расходов бюджета Ефремово-Степановского сельского поселения Тарасовского района за 2021 год</vt:lpstr>
      <vt:lpstr>Слайд 7</vt:lpstr>
      <vt:lpstr>Слайд 8</vt:lpstr>
      <vt:lpstr>Слайд 9</vt:lpstr>
      <vt:lpstr>Слайд 10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119</cp:revision>
  <cp:lastPrinted>2015-01-27T05:17:59Z</cp:lastPrinted>
  <dcterms:created xsi:type="dcterms:W3CDTF">2014-05-06T10:06:48Z</dcterms:created>
  <dcterms:modified xsi:type="dcterms:W3CDTF">2022-02-01T06:49:32Z</dcterms:modified>
</cp:coreProperties>
</file>