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1" r:id="rId5"/>
    <p:sldId id="260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615" autoAdjust="0"/>
    <p:restoredTop sz="86364" autoAdjust="0"/>
  </p:normalViewPr>
  <p:slideViewPr>
    <p:cSldViewPr snapToGrid="0">
      <p:cViewPr>
        <p:scale>
          <a:sx n="80" d="100"/>
          <a:sy n="80" d="100"/>
        </p:scale>
        <p:origin x="-51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74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доходы</a:t>
            </a:r>
            <a:endParaRPr lang="ru-RU" dirty="0"/>
          </a:p>
        </c:rich>
      </c:tx>
      <c:layout>
        <c:manualLayout>
          <c:xMode val="edge"/>
          <c:yMode val="edge"/>
          <c:x val="0.42487265480703845"/>
          <c:y val="1.6836195965366951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арендной платы за земельные участки</c:v>
                </c:pt>
                <c:pt idx="6">
                  <c:v>Денежные взыскания (штрафы)</c:v>
                </c:pt>
                <c:pt idx="7">
                  <c:v>Доходы от сдачи в аренду имущества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551.1</c:v>
                </c:pt>
                <c:pt idx="1">
                  <c:v>2256.5</c:v>
                </c:pt>
                <c:pt idx="2">
                  <c:v>122.9</c:v>
                </c:pt>
                <c:pt idx="3">
                  <c:v>2055.3000000000002</c:v>
                </c:pt>
                <c:pt idx="4">
                  <c:v>31.8</c:v>
                </c:pt>
                <c:pt idx="5">
                  <c:v>501.7</c:v>
                </c:pt>
                <c:pt idx="6">
                  <c:v>18.600000000000001</c:v>
                </c:pt>
                <c:pt idx="7">
                  <c:v>53.6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6521216097987748"/>
          <c:y val="0.11038601066778496"/>
          <c:w val="0.42552857976086439"/>
          <c:h val="0.83076065800803145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layout/>
    </c:title>
    <c:view3D>
      <c:rAngAx val="1"/>
    </c:view3D>
    <c:backWall>
      <c:spPr>
        <a:solidFill>
          <a:schemeClr val="tx2">
            <a:lumMod val="20000"/>
            <a:lumOff val="80000"/>
          </a:schemeClr>
        </a:solidFill>
      </c:spPr>
    </c:backWall>
    <c:plotArea>
      <c:layout>
        <c:manualLayout>
          <c:layoutTarget val="inner"/>
          <c:xMode val="edge"/>
          <c:yMode val="edge"/>
          <c:x val="0.13011802383766041"/>
          <c:y val="1.462684763088826E-2"/>
          <c:w val="0.83063598169663377"/>
          <c:h val="0.5062099392181246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Lbls>
            <c:showVal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Межбюджетные трансферты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 formatCode="0.0">
                  <c:v>46.3</c:v>
                </c:pt>
                <c:pt idx="1">
                  <c:v>0.8</c:v>
                </c:pt>
                <c:pt idx="2">
                  <c:v>0.1</c:v>
                </c:pt>
                <c:pt idx="3">
                  <c:v>6.3</c:v>
                </c:pt>
                <c:pt idx="4">
                  <c:v>13.6</c:v>
                </c:pt>
                <c:pt idx="5">
                  <c:v>0.3</c:v>
                </c:pt>
                <c:pt idx="6">
                  <c:v>32.6</c:v>
                </c:pt>
                <c:pt idx="7">
                  <c:v>0.01</c:v>
                </c:pt>
              </c:numCache>
            </c:numRef>
          </c:val>
        </c:ser>
        <c:dLbls>
          <c:showVal val="1"/>
        </c:dLbls>
        <c:shape val="cylinder"/>
        <c:axId val="100935168"/>
        <c:axId val="100936704"/>
        <c:axId val="0"/>
      </c:bar3DChart>
      <c:catAx>
        <c:axId val="1009351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00936704"/>
        <c:crosses val="autoZero"/>
        <c:auto val="1"/>
        <c:lblAlgn val="ctr"/>
        <c:lblOffset val="100"/>
      </c:catAx>
      <c:valAx>
        <c:axId val="100936704"/>
        <c:scaling>
          <c:orientation val="minMax"/>
        </c:scaling>
        <c:delete val="1"/>
        <c:axPos val="l"/>
        <c:numFmt formatCode="0.0" sourceLinked="1"/>
        <c:majorTickMark val="none"/>
        <c:tickLblPos val="none"/>
        <c:crossAx val="100935168"/>
        <c:crosses val="autoZero"/>
        <c:crossBetween val="between"/>
      </c:valAx>
    </c:plotArea>
    <c:legend>
      <c:legendPos val="t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7962962962963076E-2"/>
          <c:y val="4.6218487394957986E-2"/>
          <c:w val="0.57291666666666652"/>
          <c:h val="0.82983193277311018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поступления из других бюджетов бюджетной системы всего, тыс. руб.</c:v>
                </c:pt>
              </c:strCache>
            </c:strRef>
          </c:tx>
          <c:spPr>
            <a:solidFill>
              <a:srgbClr val="00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2018г.</c:v>
                </c:pt>
                <c:pt idx="1">
                  <c:v>2019г.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4407.7</c:v>
                </c:pt>
                <c:pt idx="1">
                  <c:v>4536.5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налоговые и неналоговые доходы,тыс. руб.</c:v>
                </c:pt>
              </c:strCache>
            </c:strRef>
          </c:tx>
          <c:spPr>
            <a:solidFill>
              <a:srgbClr val="FF00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2018г.</c:v>
                </c:pt>
                <c:pt idx="1">
                  <c:v>2019г.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5014.2</c:v>
                </c:pt>
                <c:pt idx="1">
                  <c:v>5649.6</c:v>
                </c:pt>
              </c:numCache>
            </c:numRef>
          </c:val>
        </c:ser>
        <c:gapDepth val="0"/>
        <c:shape val="box"/>
        <c:axId val="102700544"/>
        <c:axId val="102702080"/>
        <c:axId val="0"/>
      </c:bar3DChart>
      <c:catAx>
        <c:axId val="102700544"/>
        <c:scaling>
          <c:orientation val="minMax"/>
        </c:scaling>
        <c:axPos val="b"/>
        <c:numFmt formatCode="General" sourceLinked="1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2702080"/>
        <c:crosses val="autoZero"/>
        <c:auto val="1"/>
        <c:lblAlgn val="ctr"/>
        <c:lblOffset val="100"/>
        <c:tickLblSkip val="1"/>
        <c:tickMarkSkip val="1"/>
      </c:catAx>
      <c:valAx>
        <c:axId val="102702080"/>
        <c:scaling>
          <c:orientation val="minMax"/>
          <c:max val="6000"/>
        </c:scaling>
        <c:axPos val="l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270054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782407407407562"/>
          <c:y val="0.17226890756302538"/>
          <c:w val="0.33217592592592643"/>
          <c:h val="0.57983193277311018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3.8626609442060089E-2"/>
          <c:w val="0.56791569086651061"/>
          <c:h val="0.8347639484978540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rgbClr val="993366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2018г.</c:v>
                </c:pt>
                <c:pt idx="1">
                  <c:v>2019г.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8728.1</c:v>
                </c:pt>
                <c:pt idx="1">
                  <c:v>9887.4</c:v>
                </c:pt>
              </c:numCache>
            </c:numRef>
          </c:val>
        </c:ser>
        <c:gapDepth val="0"/>
        <c:shape val="box"/>
        <c:axId val="104519168"/>
        <c:axId val="104520704"/>
        <c:axId val="0"/>
      </c:bar3DChart>
      <c:catAx>
        <c:axId val="104519168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4520704"/>
        <c:crosses val="autoZero"/>
        <c:auto val="1"/>
        <c:lblAlgn val="ctr"/>
        <c:lblOffset val="100"/>
        <c:tickLblSkip val="1"/>
        <c:tickMarkSkip val="1"/>
      </c:catAx>
      <c:valAx>
        <c:axId val="104520704"/>
        <c:scaling>
          <c:orientation val="minMax"/>
          <c:max val="10000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minorGridlines/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04519168"/>
        <c:crosses val="autoZero"/>
        <c:crossBetween val="between"/>
        <c:majorUnit val="1000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6"/>
          <c:y val="0.1673819742489269"/>
          <c:w val="0.33606557377049245"/>
          <c:h val="0.59227467811158852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4.7210300429184553E-2"/>
          <c:w val="0.56791569086651061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00FF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2018г.</c:v>
                </c:pt>
                <c:pt idx="1">
                  <c:v>2019г.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8728.1</c:v>
                </c:pt>
                <c:pt idx="1">
                  <c:v>9887.4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Муниципальное задание</c:v>
                </c:pt>
              </c:strCache>
            </c:strRef>
          </c:tx>
          <c:spPr>
            <a:solidFill>
              <a:srgbClr val="FF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2018г.</c:v>
                </c:pt>
                <c:pt idx="1">
                  <c:v>2019г.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2599.6999999999998</c:v>
                </c:pt>
                <c:pt idx="1">
                  <c:v>3222.6</c:v>
                </c:pt>
              </c:numCache>
            </c:numRef>
          </c:val>
        </c:ser>
        <c:gapDepth val="0"/>
        <c:shape val="box"/>
        <c:axId val="118756096"/>
        <c:axId val="118757632"/>
        <c:axId val="0"/>
      </c:bar3DChart>
      <c:catAx>
        <c:axId val="118756096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8757632"/>
        <c:crosses val="autoZero"/>
        <c:auto val="1"/>
        <c:lblAlgn val="ctr"/>
        <c:lblOffset val="100"/>
        <c:tickLblSkip val="1"/>
        <c:tickMarkSkip val="1"/>
      </c:catAx>
      <c:valAx>
        <c:axId val="118757632"/>
        <c:scaling>
          <c:orientation val="minMax"/>
          <c:max val="10000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8756096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6"/>
          <c:y val="0.1673819742489269"/>
          <c:w val="0.33606557377049245"/>
          <c:h val="0.59227467811158852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8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992974238875894E-2"/>
          <c:y val="4.7210300429184553E-2"/>
          <c:w val="0.56791569086651061"/>
          <c:h val="0.826180257510729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2018г.</c:v>
                </c:pt>
                <c:pt idx="1">
                  <c:v>2019г.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8728.1</c:v>
                </c:pt>
                <c:pt idx="1">
                  <c:v>9887.4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cat>
            <c:strRef>
              <c:f>Sheet1!$B$1:$E$1</c:f>
              <c:strCache>
                <c:ptCount val="2"/>
                <c:pt idx="0">
                  <c:v>2018г.</c:v>
                </c:pt>
                <c:pt idx="1">
                  <c:v>2019г.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2796.1</c:v>
                </c:pt>
                <c:pt idx="1">
                  <c:v>4627.2</c:v>
                </c:pt>
              </c:numCache>
            </c:numRef>
          </c:val>
        </c:ser>
        <c:gapDepth val="0"/>
        <c:shape val="box"/>
        <c:axId val="125158144"/>
        <c:axId val="125159680"/>
        <c:axId val="0"/>
      </c:bar3DChart>
      <c:catAx>
        <c:axId val="125158144"/>
        <c:scaling>
          <c:orientation val="minMax"/>
        </c:scaling>
        <c:axPos val="b"/>
        <c:numFmt formatCode="General" sourceLinked="1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5159680"/>
        <c:crosses val="autoZero"/>
        <c:auto val="1"/>
        <c:lblAlgn val="ctr"/>
        <c:lblOffset val="100"/>
        <c:tickLblSkip val="1"/>
        <c:tickMarkSkip val="1"/>
      </c:catAx>
      <c:valAx>
        <c:axId val="125159680"/>
        <c:scaling>
          <c:orientation val="minMax"/>
          <c:max val="10000"/>
        </c:scaling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5158144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4262295096"/>
          <c:y val="0.1673819742489269"/>
          <c:w val="0.33606557377049245"/>
          <c:h val="0.59227467811158852"/>
        </c:manualLayout>
      </c:layout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9657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459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8140" y="1377539"/>
            <a:ext cx="7885216" cy="3918856"/>
          </a:xfr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Отчет об исполнении бюджета Ефремово-Степановского сельского поселения Тарасовского района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 smtClean="0"/>
              <a:t>2019 </a:t>
            </a:r>
            <a:r>
              <a:rPr lang="ru-RU" dirty="0" smtClean="0"/>
              <a:t>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муниципальных программ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расходов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05912506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9076" y="262762"/>
            <a:ext cx="8294914" cy="470112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8800" dirty="0" smtClean="0"/>
              <a:t>СПАСИБО </a:t>
            </a:r>
            <a:br>
              <a:rPr lang="ru-RU" sz="8800" dirty="0" smtClean="0"/>
            </a:br>
            <a:r>
              <a:rPr lang="ru-RU" sz="8800" dirty="0" smtClean="0"/>
              <a:t>ЗА </a:t>
            </a:r>
            <a:br>
              <a:rPr lang="ru-RU" sz="8800" dirty="0" smtClean="0"/>
            </a:br>
            <a:r>
              <a:rPr lang="ru-RU" sz="8800" dirty="0" smtClean="0"/>
              <a:t>ВНИМАНИЕ!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178130"/>
            <a:ext cx="8431481" cy="1104405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Основные параметры исполнения бюджета Ефремово-Степановского сельского поселения </a:t>
            </a:r>
            <a:br>
              <a:rPr lang="ru-RU" sz="2400" dirty="0" smtClean="0"/>
            </a:br>
            <a:r>
              <a:rPr lang="ru-RU" sz="2400" dirty="0" smtClean="0"/>
              <a:t>Тарасовского района  за </a:t>
            </a:r>
            <a:r>
              <a:rPr lang="ru-RU" sz="2400" dirty="0" smtClean="0"/>
              <a:t>2019 </a:t>
            </a:r>
            <a:r>
              <a:rPr lang="ru-RU" sz="2400" dirty="0" smtClean="0"/>
              <a:t>год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                                                                                    </a:t>
            </a:r>
            <a:r>
              <a:rPr lang="ru-RU" sz="2400" dirty="0" smtClean="0"/>
              <a:t>                             </a:t>
            </a:r>
            <a:r>
              <a:rPr lang="ru-RU" sz="1000" dirty="0" err="1" smtClean="0"/>
              <a:t>тыс</a:t>
            </a:r>
            <a:r>
              <a:rPr lang="ru-RU" sz="1000" dirty="0" smtClean="0"/>
              <a:t> </a:t>
            </a:r>
            <a:r>
              <a:rPr lang="ru-RU" sz="1000" dirty="0" err="1" smtClean="0"/>
              <a:t>руб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2197932"/>
              </p:ext>
            </p:extLst>
          </p:nvPr>
        </p:nvGraphicFramePr>
        <p:xfrm>
          <a:off x="443541" y="1270660"/>
          <a:ext cx="8261073" cy="41791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53691"/>
                <a:gridCol w="2753691"/>
                <a:gridCol w="2753691"/>
              </a:tblGrid>
              <a:tr h="1081790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Показатель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baseline="0" dirty="0" smtClean="0"/>
                    </a:p>
                    <a:p>
                      <a:pPr algn="ctr"/>
                      <a:r>
                        <a:rPr lang="ru-RU" sz="1800" baseline="0" dirty="0" smtClean="0"/>
                        <a:t>Плановые показатели</a:t>
                      </a:r>
                      <a:endParaRPr lang="en-US" sz="1800" baseline="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Фактическое исполнение</a:t>
                      </a:r>
                      <a:endParaRPr lang="ru-RU" sz="1800" dirty="0"/>
                    </a:p>
                  </a:txBody>
                  <a:tcPr marL="0" marR="0" marT="0" marB="0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 Доходы,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9291,4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10186,1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из них: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Налоговые и неналоговые доходы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4542,5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5649,6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81134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Безвозмездные поступления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4748,9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Arial CYR"/>
                          <a:ea typeface="Times New Roman"/>
                          <a:cs typeface="Times New Roman"/>
                        </a:rPr>
                        <a:t>4536,5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27044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2. Расходы, всего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10891,4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9887,4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4089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3.Дефицит (-),</a:t>
                      </a:r>
                    </a:p>
                    <a:p>
                      <a:r>
                        <a:rPr lang="ru-RU" sz="1800" dirty="0" smtClean="0"/>
                        <a:t>     профицит(+)</a:t>
                      </a:r>
                      <a:endParaRPr lang="ru-RU" sz="1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-1600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298,7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b"/>
                </a:tc>
              </a:tr>
              <a:tr h="36059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Доходы бюджета Ефремово-Степановского сельского поселения Тарасовского района за </a:t>
            </a:r>
            <a:r>
              <a:rPr lang="ru-RU" sz="2000" dirty="0" smtClean="0"/>
              <a:t>2019 </a:t>
            </a:r>
            <a:r>
              <a:rPr lang="ru-RU" sz="2000" dirty="0" smtClean="0"/>
              <a:t>год исполнены в сумме</a:t>
            </a:r>
            <a:br>
              <a:rPr lang="ru-RU" sz="2000" dirty="0" smtClean="0"/>
            </a:br>
            <a:r>
              <a:rPr lang="ru-RU" sz="2000" dirty="0" smtClean="0"/>
              <a:t>10186,1 тыс</a:t>
            </a:r>
            <a:r>
              <a:rPr lang="ru-RU" sz="2000" dirty="0" smtClean="0"/>
              <a:t>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5642" y="1721922"/>
            <a:ext cx="2030679" cy="10450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НДФЛ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551,1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5092" y="1698170"/>
            <a:ext cx="2173183" cy="103315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ЕСХН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2256,5</a:t>
            </a: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42660" y="1674421"/>
            <a:ext cx="2671948" cy="11162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Налог на имущество физических лиц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122,9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5745" y="3028209"/>
            <a:ext cx="2705595" cy="11400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Земельный налог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2055,3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56660" y="3069769"/>
            <a:ext cx="2452254" cy="10984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Государственная пошлина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31,8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48399" y="3087585"/>
            <a:ext cx="2230581" cy="10786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Арендная плата за земельные участки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501,7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4475" y="4229594"/>
            <a:ext cx="2398815" cy="7342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Денежные взыскания, штрафы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18,6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90699" y="5118264"/>
            <a:ext cx="4025734" cy="9143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Поступления из других бюджетов бюджетной системы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4536,5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6527" y="4288973"/>
            <a:ext cx="2672938" cy="6392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Аренда имущества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53,6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526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Ефремово-Степановского с/п Тарасовского района в 2018 году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565473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Расходы бюджета Ефремово-Степановского сельского поселения Тарасовского района за </a:t>
            </a:r>
            <a:r>
              <a:rPr lang="ru-RU" sz="2000" dirty="0" smtClean="0"/>
              <a:t>2019 </a:t>
            </a:r>
            <a:r>
              <a:rPr lang="ru-RU" sz="2000" dirty="0" smtClean="0"/>
              <a:t>год исполнены в сумме</a:t>
            </a:r>
            <a:br>
              <a:rPr lang="ru-RU" sz="2000" dirty="0" smtClean="0"/>
            </a:br>
            <a:r>
              <a:rPr lang="ru-RU" sz="2000" dirty="0" smtClean="0"/>
              <a:t>9887,4 </a:t>
            </a:r>
            <a:r>
              <a:rPr lang="ru-RU" sz="2000" dirty="0" smtClean="0"/>
              <a:t>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423564" cy="498070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9392" y="1733797"/>
            <a:ext cx="2493818" cy="134191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4573,0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7590" y="1745673"/>
            <a:ext cx="3111335" cy="135774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10,9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931" y="1741713"/>
            <a:ext cx="1911926" cy="136962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83,3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55720" y="3265714"/>
            <a:ext cx="1995054" cy="12112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1342,3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15792" y="3289465"/>
            <a:ext cx="1900052" cy="123503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3222,6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116777" y="4978730"/>
            <a:ext cx="3908962" cy="75012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1,4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95647" y="3253838"/>
            <a:ext cx="2066306" cy="121128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экономика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621,5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02525" y="4833257"/>
            <a:ext cx="2576945" cy="93815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32,5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254" y="274638"/>
            <a:ext cx="6996545" cy="66747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000" dirty="0" smtClean="0"/>
              <a:t>Доля расходов бюджета Ефремово-Степановского сельского поселения Тарасовского района за </a:t>
            </a:r>
            <a:r>
              <a:rPr lang="ru-RU" sz="2000" dirty="0" smtClean="0"/>
              <a:t>2019 </a:t>
            </a:r>
            <a:r>
              <a:rPr lang="ru-RU" sz="2000" dirty="0" smtClean="0"/>
              <a:t>год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7936076"/>
              </p:ext>
            </p:extLst>
          </p:nvPr>
        </p:nvGraphicFramePr>
        <p:xfrm>
          <a:off x="0" y="1066800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5642" y="228599"/>
            <a:ext cx="8233558" cy="1659577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Поступления в бюджет 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3028877"/>
              </p:ext>
            </p:extLst>
          </p:nvPr>
        </p:nvGraphicFramePr>
        <p:xfrm>
          <a:off x="536575" y="1954213"/>
          <a:ext cx="8208963" cy="4519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599"/>
            <a:ext cx="8229600" cy="174270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smtClean="0">
                <a:latin typeface="Times New Roman" pitchFamily="18" charset="0"/>
              </a:rPr>
              <a:t>Расходы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err="1" smtClean="0">
                <a:latin typeface="Times New Roman" pitchFamily="18" charset="0"/>
              </a:rPr>
              <a:t>Ефремово-Степановского</a:t>
            </a:r>
            <a:r>
              <a:rPr lang="ru-RU" sz="2800" b="1" dirty="0" smtClean="0">
                <a:latin typeface="Times New Roman" pitchFamily="18" charset="0"/>
              </a:rPr>
              <a:t> сельского поселения</a:t>
            </a:r>
            <a:endParaRPr lang="en-US" sz="2800" b="1" dirty="0" smtClean="0">
              <a:latin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Тарасовского района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5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9225669"/>
              </p:ext>
            </p:extLst>
          </p:nvPr>
        </p:nvGraphicFramePr>
        <p:xfrm>
          <a:off x="408069" y="1923803"/>
          <a:ext cx="8735931" cy="47636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Объем муниципального задания в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800" b="1" dirty="0" smtClean="0">
                <a:latin typeface="Times New Roman" pitchFamily="18" charset="0"/>
              </a:rPr>
              <a:t>общем объеме </a:t>
            </a:r>
            <a:r>
              <a:rPr lang="ru-RU" sz="2800" b="1" smtClean="0">
                <a:latin typeface="Times New Roman" pitchFamily="18" charset="0"/>
              </a:rPr>
              <a:t>расходов бюджета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+mj-cs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10397409"/>
              </p:ext>
            </p:extLst>
          </p:nvPr>
        </p:nvGraphicFramePr>
        <p:xfrm>
          <a:off x="584200" y="2001838"/>
          <a:ext cx="8113713" cy="4424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193</Words>
  <Application>Microsoft Office PowerPoint</Application>
  <PresentationFormat>Экран (4:3)</PresentationFormat>
  <Paragraphs>79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Отчет об исполнении бюджета Ефремово-Степановского сельского поселения Тарасовского района  за 2019 год</vt:lpstr>
      <vt:lpstr>Основные параметры исполнения бюджета Ефремово-Степановского сельского поселения  Тарасовского района  за 2019 год                                                                                                                         тыс руб</vt:lpstr>
      <vt:lpstr>Доходы бюджета Ефремово-Степановского сельского поселения Тарасовского района за 2019 год исполнены в сумме 10186,1 тыс. рублей</vt:lpstr>
      <vt:lpstr>Поступление собственных доходов в бюджет  Ефремово-Степановского с/п Тарасовского района в 2018 году</vt:lpstr>
      <vt:lpstr>Расходы бюджета Ефремово-Степановского сельского поселения Тарасовского района за 2019 год исполнены в сумме 9887,4 тыс. рублей</vt:lpstr>
      <vt:lpstr>Доля расходов бюджета Ефремово-Степановского сельского поселения Тарасовского района за 2019 год</vt:lpstr>
      <vt:lpstr>Слайд 7</vt:lpstr>
      <vt:lpstr>Слайд 8</vt:lpstr>
      <vt:lpstr>Слайд 9</vt:lpstr>
      <vt:lpstr>Слайд 10</vt:lpstr>
      <vt:lpstr>СПАСИБО  ЗА 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113</cp:revision>
  <cp:lastPrinted>2015-01-27T05:17:59Z</cp:lastPrinted>
  <dcterms:created xsi:type="dcterms:W3CDTF">2014-05-06T10:06:48Z</dcterms:created>
  <dcterms:modified xsi:type="dcterms:W3CDTF">2020-02-10T05:52:41Z</dcterms:modified>
</cp:coreProperties>
</file>