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1" r:id="rId5"/>
    <p:sldId id="260" r:id="rId6"/>
    <p:sldId id="262" r:id="rId7"/>
    <p:sldId id="264" r:id="rId8"/>
    <p:sldId id="263" r:id="rId9"/>
    <p:sldId id="265" r:id="rId10"/>
    <p:sldId id="266" r:id="rId11"/>
    <p:sldId id="267" r:id="rId1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15" autoAdjust="0"/>
    <p:restoredTop sz="86364" autoAdjust="0"/>
  </p:normalViewPr>
  <p:slideViewPr>
    <p:cSldViewPr snapToGrid="0">
      <p:cViewPr>
        <p:scale>
          <a:sx n="80" d="100"/>
          <a:sy n="80" d="100"/>
        </p:scale>
        <p:origin x="-510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2746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доходы</a:t>
            </a:r>
            <a:endParaRPr lang="ru-RU" dirty="0"/>
          </a:p>
        </c:rich>
      </c:tx>
      <c:layout>
        <c:manualLayout>
          <c:xMode val="edge"/>
          <c:yMode val="edge"/>
          <c:x val="0.4248726548070384"/>
          <c:y val="1.6836195965366948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Единый сельскохозяйственный налог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Доходы от арендной платы за земельные участки</c:v>
                </c:pt>
                <c:pt idx="6">
                  <c:v>Денежные взыскания (штрафы)</c:v>
                </c:pt>
                <c:pt idx="7">
                  <c:v>Доходы от сдачи в аренду имущества</c:v>
                </c:pt>
                <c:pt idx="8">
                  <c:v>Прочие неналоговые доходы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543.20000000000005</c:v>
                </c:pt>
                <c:pt idx="1">
                  <c:v>1656.7</c:v>
                </c:pt>
                <c:pt idx="2">
                  <c:v>150</c:v>
                </c:pt>
                <c:pt idx="3">
                  <c:v>2112.8000000000002</c:v>
                </c:pt>
                <c:pt idx="4">
                  <c:v>10.1</c:v>
                </c:pt>
                <c:pt idx="5">
                  <c:v>430.8</c:v>
                </c:pt>
                <c:pt idx="6">
                  <c:v>25.3</c:v>
                </c:pt>
                <c:pt idx="7">
                  <c:v>70.900000000000006</c:v>
                </c:pt>
                <c:pt idx="8">
                  <c:v>14.5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6521216097987748"/>
          <c:y val="0.11038601066778496"/>
          <c:w val="0.42552857976086422"/>
          <c:h val="0.83076065800803134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layout/>
    </c:title>
    <c:view3D>
      <c:rAngAx val="1"/>
    </c:view3D>
    <c:backWall>
      <c:spPr>
        <a:solidFill>
          <a:schemeClr val="tx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3011802383766041"/>
          <c:y val="1.4626847630888257E-2"/>
          <c:w val="0.83063598169663377"/>
          <c:h val="0.5062099392181246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Межбюджетные трансферты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 formatCode="0.0">
                  <c:v>60.7</c:v>
                </c:pt>
                <c:pt idx="1">
                  <c:v>0.9</c:v>
                </c:pt>
                <c:pt idx="2">
                  <c:v>1.0000000000000004E-2</c:v>
                </c:pt>
                <c:pt idx="3">
                  <c:v>4.4000000000000004</c:v>
                </c:pt>
                <c:pt idx="4">
                  <c:v>4.0999999999999996</c:v>
                </c:pt>
                <c:pt idx="5">
                  <c:v>0.05</c:v>
                </c:pt>
                <c:pt idx="6">
                  <c:v>29.8</c:v>
                </c:pt>
                <c:pt idx="7">
                  <c:v>1.0000000000000004E-2</c:v>
                </c:pt>
              </c:numCache>
            </c:numRef>
          </c:val>
        </c:ser>
        <c:dLbls>
          <c:showVal val="1"/>
        </c:dLbls>
        <c:shape val="cylinder"/>
        <c:axId val="62753408"/>
        <c:axId val="62759296"/>
        <c:axId val="0"/>
      </c:bar3DChart>
      <c:catAx>
        <c:axId val="627534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2759296"/>
        <c:crosses val="autoZero"/>
        <c:auto val="1"/>
        <c:lblAlgn val="ctr"/>
        <c:lblOffset val="100"/>
      </c:catAx>
      <c:valAx>
        <c:axId val="62759296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62753408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7962962962963062E-2"/>
          <c:y val="4.6218487394957986E-2"/>
          <c:w val="0.57291666666666652"/>
          <c:h val="0.82983193277310996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поступления из других бюджетов бюджетной системы всего, тыс. руб.</c:v>
                </c:pt>
              </c:strCache>
            </c:strRef>
          </c:tx>
          <c:spPr>
            <a:solidFill>
              <a:srgbClr val="0000FF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2017г.</c:v>
                </c:pt>
                <c:pt idx="1">
                  <c:v>2018г.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4384.2</c:v>
                </c:pt>
                <c:pt idx="1">
                  <c:v>4407.7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налоговые и неналоговые доходы,тыс. руб.</c:v>
                </c:pt>
              </c:strCache>
            </c:strRef>
          </c:tx>
          <c:spPr>
            <a:solidFill>
              <a:srgbClr val="FF0000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2017г.</c:v>
                </c:pt>
                <c:pt idx="1">
                  <c:v>2018г.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4845.2</c:v>
                </c:pt>
                <c:pt idx="1">
                  <c:v>5014.2</c:v>
                </c:pt>
              </c:numCache>
            </c:numRef>
          </c:val>
        </c:ser>
        <c:gapDepth val="0"/>
        <c:shape val="box"/>
        <c:axId val="73861376"/>
        <c:axId val="73867264"/>
        <c:axId val="0"/>
      </c:bar3DChart>
      <c:catAx>
        <c:axId val="73861376"/>
        <c:scaling>
          <c:orientation val="minMax"/>
        </c:scaling>
        <c:axPos val="b"/>
        <c:numFmt formatCode="General" sourceLinked="1"/>
        <c:tickLblPos val="low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3867264"/>
        <c:crosses val="autoZero"/>
        <c:auto val="1"/>
        <c:lblAlgn val="ctr"/>
        <c:lblOffset val="100"/>
        <c:tickLblSkip val="1"/>
        <c:tickMarkSkip val="1"/>
      </c:catAx>
      <c:valAx>
        <c:axId val="73867264"/>
        <c:scaling>
          <c:orientation val="minMax"/>
          <c:max val="6000"/>
        </c:scaling>
        <c:axPos val="l"/>
        <c:majorGridlines>
          <c:spPr>
            <a:ln w="3170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3861376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782407407407529"/>
          <c:y val="0.17226890756302532"/>
          <c:w val="0.33217592592592637"/>
          <c:h val="0.57983193277310996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2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992974238875894E-2"/>
          <c:y val="3.8626609442060089E-2"/>
          <c:w val="0.56791569086651061"/>
          <c:h val="0.83476394849785407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993366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2017г.</c:v>
                </c:pt>
                <c:pt idx="1">
                  <c:v>2018г.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8220.1</c:v>
                </c:pt>
                <c:pt idx="1">
                  <c:v>8728.1</c:v>
                </c:pt>
              </c:numCache>
            </c:numRef>
          </c:val>
        </c:ser>
        <c:gapDepth val="0"/>
        <c:shape val="box"/>
        <c:axId val="73904512"/>
        <c:axId val="73906048"/>
        <c:axId val="0"/>
      </c:bar3DChart>
      <c:catAx>
        <c:axId val="73904512"/>
        <c:scaling>
          <c:orientation val="minMax"/>
        </c:scaling>
        <c:axPos val="b"/>
        <c:numFmt formatCode="General" sourceLinked="1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3906048"/>
        <c:crosses val="autoZero"/>
        <c:auto val="1"/>
        <c:lblAlgn val="ctr"/>
        <c:lblOffset val="100"/>
        <c:tickLblSkip val="1"/>
        <c:tickMarkSkip val="1"/>
      </c:catAx>
      <c:valAx>
        <c:axId val="73906048"/>
        <c:scaling>
          <c:orientation val="minMax"/>
          <c:max val="9000"/>
        </c:scaling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minorGridlines/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3904512"/>
        <c:crosses val="autoZero"/>
        <c:crossBetween val="between"/>
        <c:majorUnit val="1000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927"/>
          <c:y val="0.16738197424892692"/>
          <c:w val="0.33606557377049229"/>
          <c:h val="0.5922746781115884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992974238875894E-2"/>
          <c:y val="4.7210300429184553E-2"/>
          <c:w val="0.56791569086651061"/>
          <c:h val="0.8261802575107296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00FFFF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2017г.</c:v>
                </c:pt>
                <c:pt idx="1">
                  <c:v>2018г.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8220.1</c:v>
                </c:pt>
                <c:pt idx="1">
                  <c:v>8728.1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Муниципальное задание</c:v>
                </c:pt>
              </c:strCache>
            </c:strRef>
          </c:tx>
          <c:spPr>
            <a:solidFill>
              <a:srgbClr val="FFFF00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2017г.</c:v>
                </c:pt>
                <c:pt idx="1">
                  <c:v>2018г.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2249.1999999999998</c:v>
                </c:pt>
                <c:pt idx="1">
                  <c:v>2599.6999999999998</c:v>
                </c:pt>
              </c:numCache>
            </c:numRef>
          </c:val>
        </c:ser>
        <c:gapDepth val="0"/>
        <c:shape val="box"/>
        <c:axId val="74247168"/>
        <c:axId val="74978048"/>
        <c:axId val="0"/>
      </c:bar3DChart>
      <c:catAx>
        <c:axId val="74247168"/>
        <c:scaling>
          <c:orientation val="minMax"/>
        </c:scaling>
        <c:axPos val="b"/>
        <c:numFmt formatCode="General" sourceLinked="1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4978048"/>
        <c:crosses val="autoZero"/>
        <c:auto val="1"/>
        <c:lblAlgn val="ctr"/>
        <c:lblOffset val="100"/>
        <c:tickLblSkip val="1"/>
        <c:tickMarkSkip val="1"/>
      </c:catAx>
      <c:valAx>
        <c:axId val="74978048"/>
        <c:scaling>
          <c:orientation val="minMax"/>
          <c:max val="9000"/>
        </c:scaling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4247168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927"/>
          <c:y val="0.16738197424892692"/>
          <c:w val="0.33606557377049229"/>
          <c:h val="0.5922746781115884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992974238875894E-2"/>
          <c:y val="4.7210300429184553E-2"/>
          <c:w val="0.56791569086651061"/>
          <c:h val="0.8261802575107296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2017г.</c:v>
                </c:pt>
                <c:pt idx="1">
                  <c:v>2018г.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8220.1</c:v>
                </c:pt>
                <c:pt idx="1">
                  <c:v>8728.1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2017г.</c:v>
                </c:pt>
                <c:pt idx="1">
                  <c:v>2018г.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2532.6999999999998</c:v>
                </c:pt>
                <c:pt idx="1">
                  <c:v>2791.6</c:v>
                </c:pt>
              </c:numCache>
            </c:numRef>
          </c:val>
        </c:ser>
        <c:gapDepth val="0"/>
        <c:shape val="box"/>
        <c:axId val="75011968"/>
        <c:axId val="75013504"/>
        <c:axId val="0"/>
      </c:bar3DChart>
      <c:catAx>
        <c:axId val="75011968"/>
        <c:scaling>
          <c:orientation val="minMax"/>
        </c:scaling>
        <c:axPos val="b"/>
        <c:numFmt formatCode="General" sourceLinked="1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5013504"/>
        <c:crosses val="autoZero"/>
        <c:auto val="1"/>
        <c:lblAlgn val="ctr"/>
        <c:lblOffset val="100"/>
        <c:tickLblSkip val="1"/>
        <c:tickMarkSkip val="1"/>
      </c:catAx>
      <c:valAx>
        <c:axId val="75013504"/>
        <c:scaling>
          <c:orientation val="minMax"/>
          <c:max val="9000"/>
        </c:scaling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5011968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927"/>
          <c:y val="0.16738197424892692"/>
          <c:w val="0.33606557377049229"/>
          <c:h val="0.5922746781115884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9657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4592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8140" y="1377539"/>
            <a:ext cx="7885216" cy="3918856"/>
          </a:xfr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Отчет об исполнении бюджета Ефремово-Степановского сельского поселения Тарасовского района </a:t>
            </a:r>
            <a:br>
              <a:rPr lang="ru-RU" dirty="0" smtClean="0"/>
            </a:br>
            <a:r>
              <a:rPr lang="ru-RU" dirty="0" smtClean="0"/>
              <a:t>за 2018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муниципальных программ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05912506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076" y="262762"/>
            <a:ext cx="8294914" cy="470112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8800" dirty="0" smtClean="0"/>
              <a:t>СПАСИБО </a:t>
            </a:r>
            <a:br>
              <a:rPr lang="ru-RU" sz="8800" dirty="0" smtClean="0"/>
            </a:br>
            <a:r>
              <a:rPr lang="ru-RU" sz="8800" dirty="0" smtClean="0"/>
              <a:t>ЗА </a:t>
            </a:r>
            <a:br>
              <a:rPr lang="ru-RU" sz="8800" dirty="0" smtClean="0"/>
            </a:br>
            <a:r>
              <a:rPr lang="ru-RU" sz="8800" dirty="0" smtClean="0"/>
              <a:t>ВНИМАНИЕ!</a:t>
            </a:r>
            <a:endParaRPr lang="ru-RU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509" y="178130"/>
            <a:ext cx="8431481" cy="1104405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Основные параметры исполнения бюджета Ефремово-Степановского сельского поселения </a:t>
            </a:r>
            <a:br>
              <a:rPr lang="ru-RU" sz="2400" dirty="0" smtClean="0"/>
            </a:br>
            <a:r>
              <a:rPr lang="ru-RU" sz="2400" dirty="0" smtClean="0"/>
              <a:t>Тарасовского района  за 2018 год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    </a:t>
            </a:r>
            <a:r>
              <a:rPr lang="ru-RU" sz="2400" dirty="0" smtClean="0"/>
              <a:t>                             </a:t>
            </a:r>
            <a:r>
              <a:rPr lang="ru-RU" sz="1000" dirty="0" err="1" smtClean="0"/>
              <a:t>тыс</a:t>
            </a:r>
            <a:r>
              <a:rPr lang="ru-RU" sz="1000" dirty="0" smtClean="0"/>
              <a:t> </a:t>
            </a:r>
            <a:r>
              <a:rPr lang="ru-RU" sz="1000" dirty="0" err="1" smtClean="0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52197932"/>
              </p:ext>
            </p:extLst>
          </p:nvPr>
        </p:nvGraphicFramePr>
        <p:xfrm>
          <a:off x="443541" y="1270660"/>
          <a:ext cx="8261073" cy="417913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53691"/>
                <a:gridCol w="2753691"/>
                <a:gridCol w="2753691"/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Показатель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 smtClean="0"/>
                    </a:p>
                    <a:p>
                      <a:pPr algn="ctr"/>
                      <a:r>
                        <a:rPr lang="ru-RU" sz="1800" baseline="0" dirty="0" smtClean="0"/>
                        <a:t>Плановые показатели</a:t>
                      </a:r>
                      <a:endParaRPr lang="en-US" sz="1800" baseline="0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Фактическое исполнение</a:t>
                      </a:r>
                      <a:endParaRPr lang="ru-RU" sz="1800" dirty="0"/>
                    </a:p>
                  </a:txBody>
                  <a:tcPr marL="0" marR="0" marT="0" marB="0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Доходы, всего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8391,0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9421,9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 них: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/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Налоговые и неналоговые доходы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3983,3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5014,2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81134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Безвозмездные поступления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4407,7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4407,7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Расходы, всего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9491,0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8728,1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3.Дефицит (-),</a:t>
                      </a:r>
                    </a:p>
                    <a:p>
                      <a:r>
                        <a:rPr lang="ru-RU" sz="1800" dirty="0" smtClean="0"/>
                        <a:t>     профицит(+)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-1100,0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693,8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36059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Доходы бюджета Ефремово-Степановского сельского поселения Тарасовского района за 2018 год исполнены в сумме</a:t>
            </a:r>
            <a:br>
              <a:rPr lang="ru-RU" sz="2000" dirty="0" smtClean="0"/>
            </a:br>
            <a:r>
              <a:rPr lang="ru-RU" sz="2000" dirty="0" smtClean="0"/>
              <a:t>9421,9 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5642" y="1721922"/>
            <a:ext cx="2030679" cy="10450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НДФЛ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543,2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5092" y="1698170"/>
            <a:ext cx="2173183" cy="10331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ЕСХН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1656,7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842660" y="1674421"/>
            <a:ext cx="2671948" cy="11162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 физических лиц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150,0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028209"/>
            <a:ext cx="2705595" cy="11400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Земельный налог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2112,7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56660" y="3069769"/>
            <a:ext cx="2452254" cy="10984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10,1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48399" y="3087585"/>
            <a:ext cx="2230581" cy="10786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Арендная плата за земельные участки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430,8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4475" y="4229594"/>
            <a:ext cx="2398815" cy="7342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Денежные взыскания, штрафы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25,3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79416" y="5130140"/>
            <a:ext cx="4025734" cy="9143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Поступления из других бюджетов бюджетной системы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4407,7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6527" y="4288973"/>
            <a:ext cx="2672938" cy="6392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Аренда имущества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70,9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93922" y="4322618"/>
            <a:ext cx="2208810" cy="10806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Прочие неналоговые доходы</a:t>
            </a:r>
          </a:p>
          <a:p>
            <a:pPr algn="ctr"/>
            <a:r>
              <a:rPr lang="ru-RU" dirty="0" smtClean="0"/>
              <a:t>14,5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526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Ефремово-Степановского с/п Тарасовского района в 2018 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565473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Расходы бюджета Ефремово-Степановского сельского поселения Тарасовского района за 2018 год исполнены в сумме</a:t>
            </a:r>
            <a:br>
              <a:rPr lang="ru-RU" sz="2000" dirty="0" smtClean="0"/>
            </a:br>
            <a:r>
              <a:rPr lang="ru-RU" sz="2000" dirty="0" smtClean="0"/>
              <a:t>8728,1 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5301,1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7590" y="1745673"/>
            <a:ext cx="3111335" cy="135774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0,8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78931" y="1741713"/>
            <a:ext cx="1911926" cy="13696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77,1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55720" y="3265714"/>
            <a:ext cx="1995054" cy="121128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357,1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15792" y="3289465"/>
            <a:ext cx="1900052" cy="12350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2599,7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116777" y="4978730"/>
            <a:ext cx="3908962" cy="75012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95647" y="3253838"/>
            <a:ext cx="2066306" cy="12112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387,1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02525" y="4833257"/>
            <a:ext cx="2576945" cy="93815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Образование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4,2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4" y="274638"/>
            <a:ext cx="6996545" cy="6674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dirty="0" smtClean="0"/>
              <a:t>Доля расходов бюджета Ефремово-Степановского сельского поселения Тарасовского района за 2018 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47936076"/>
              </p:ext>
            </p:extLst>
          </p:nvPr>
        </p:nvGraphicFramePr>
        <p:xfrm>
          <a:off x="0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5642" y="228599"/>
            <a:ext cx="8233558" cy="1659577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Поступления в бюджет </a:t>
            </a:r>
            <a:endParaRPr lang="en-US" sz="28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err="1" smtClean="0">
                <a:latin typeface="Times New Roman" pitchFamily="18" charset="0"/>
              </a:rPr>
              <a:t>Ефремово-Степановского</a:t>
            </a:r>
            <a:r>
              <a:rPr lang="ru-RU" sz="2800" b="1" dirty="0" smtClean="0">
                <a:latin typeface="Times New Roman" pitchFamily="18" charset="0"/>
              </a:rPr>
              <a:t> сельского поселения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Тарасовского района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23028877"/>
              </p:ext>
            </p:extLst>
          </p:nvPr>
        </p:nvGraphicFramePr>
        <p:xfrm>
          <a:off x="536575" y="1954213"/>
          <a:ext cx="8208963" cy="4519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599"/>
            <a:ext cx="8229600" cy="174270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atin typeface="Times New Roman" pitchFamily="18" charset="0"/>
              </a:rPr>
              <a:t>Расходы бюджета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err="1" smtClean="0">
                <a:latin typeface="Times New Roman" pitchFamily="18" charset="0"/>
              </a:rPr>
              <a:t>Ефремово-Степановского</a:t>
            </a:r>
            <a:r>
              <a:rPr lang="ru-RU" sz="2800" b="1" dirty="0" smtClean="0">
                <a:latin typeface="Times New Roman" pitchFamily="18" charset="0"/>
              </a:rPr>
              <a:t> сельского поселения</a:t>
            </a:r>
            <a:endParaRPr lang="en-US" sz="28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Тарасовского района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59225669"/>
              </p:ext>
            </p:extLst>
          </p:nvPr>
        </p:nvGraphicFramePr>
        <p:xfrm>
          <a:off x="408069" y="1923803"/>
          <a:ext cx="8735931" cy="4763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муниципального задания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</a:t>
            </a:r>
            <a:r>
              <a:rPr lang="ru-RU" sz="2800" b="1" smtClean="0">
                <a:latin typeface="Times New Roman" pitchFamily="18" charset="0"/>
              </a:rPr>
              <a:t>расходов бюджета</a:t>
            </a:r>
          </a:p>
          <a:p>
            <a:pPr lvl="0" algn="ctr">
              <a:spcBef>
                <a:spcPct val="0"/>
              </a:spcBef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10397409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</TotalTime>
  <Words>197</Words>
  <Application>Microsoft Office PowerPoint</Application>
  <PresentationFormat>Экран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Отчет об исполнении бюджета Ефремово-Степановского сельского поселения Тарасовского района  за 2018 год</vt:lpstr>
      <vt:lpstr>Основные параметры исполнения бюджета Ефремово-Степановского сельского поселения  Тарасовского района  за 2018 год                                                                                                                         тыс руб</vt:lpstr>
      <vt:lpstr>Доходы бюджета Ефремово-Степановского сельского поселения Тарасовского района за 2018 год исполнены в сумме 9421,9 тыс. рублей</vt:lpstr>
      <vt:lpstr>Поступление собственных доходов в бюджет  Ефремово-Степановского с/п Тарасовского района в 2018 году</vt:lpstr>
      <vt:lpstr>Расходы бюджета Ефремово-Степановского сельского поселения Тарасовского района за 2018 год исполнены в сумме 8728,1 тыс. рублей</vt:lpstr>
      <vt:lpstr>Доля расходов бюджета Ефремово-Степановского сельского поселения Тарасовского района за 2018 год</vt:lpstr>
      <vt:lpstr>Слайд 7</vt:lpstr>
      <vt:lpstr>Слайд 8</vt:lpstr>
      <vt:lpstr>Слайд 9</vt:lpstr>
      <vt:lpstr>Слайд 10</vt:lpstr>
      <vt:lpstr>СПАСИБО  ЗА 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admin</cp:lastModifiedBy>
  <cp:revision>110</cp:revision>
  <cp:lastPrinted>2015-01-27T05:17:59Z</cp:lastPrinted>
  <dcterms:created xsi:type="dcterms:W3CDTF">2014-05-06T10:06:48Z</dcterms:created>
  <dcterms:modified xsi:type="dcterms:W3CDTF">2019-01-30T10:59:35Z</dcterms:modified>
</cp:coreProperties>
</file>