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4" autoAdjust="0"/>
  </p:normalViewPr>
  <p:slideViewPr>
    <p:cSldViewPr snapToGrid="0">
      <p:cViewPr>
        <p:scale>
          <a:sx n="80" d="100"/>
          <a:sy n="80" d="100"/>
        </p:scale>
        <p:origin x="-780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endParaRPr lang="ru-RU" dirty="0"/>
          </a:p>
        </c:rich>
      </c:tx>
      <c:layout>
        <c:manualLayout>
          <c:xMode val="edge"/>
          <c:yMode val="edge"/>
          <c:x val="0.42487265480703812"/>
          <c:y val="1.683619596536693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арендной платы за земельные участки</c:v>
                </c:pt>
                <c:pt idx="7">
                  <c:v>Денежные взыскания (штрафы)</c:v>
                </c:pt>
                <c:pt idx="8">
                  <c:v>Доходы от сдачи в аренду имущества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731.6</c:v>
                </c:pt>
                <c:pt idx="1">
                  <c:v>456.1</c:v>
                </c:pt>
                <c:pt idx="2">
                  <c:v>1105.2</c:v>
                </c:pt>
                <c:pt idx="3">
                  <c:v>172.3</c:v>
                </c:pt>
                <c:pt idx="4">
                  <c:v>2033.3</c:v>
                </c:pt>
                <c:pt idx="5">
                  <c:v>11.9</c:v>
                </c:pt>
                <c:pt idx="6">
                  <c:v>73.400000000000006</c:v>
                </c:pt>
                <c:pt idx="7">
                  <c:v>27.4</c:v>
                </c:pt>
                <c:pt idx="8">
                  <c:v>80.5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521216097987748"/>
          <c:y val="0.11038601066778496"/>
          <c:w val="0.42552857976086356"/>
          <c:h val="0.8307606580080308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011802383766041"/>
          <c:y val="1.4626847630888248E-2"/>
          <c:w val="0.83063598169663377"/>
          <c:h val="0.506209939218124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Межбюджетные трансферты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64.2</c:v>
                </c:pt>
                <c:pt idx="1">
                  <c:v>0.9</c:v>
                </c:pt>
                <c:pt idx="2">
                  <c:v>0</c:v>
                </c:pt>
                <c:pt idx="3">
                  <c:v>5.4</c:v>
                </c:pt>
                <c:pt idx="4">
                  <c:v>2</c:v>
                </c:pt>
                <c:pt idx="5">
                  <c:v>27.5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647552"/>
        <c:axId val="22649088"/>
        <c:axId val="0"/>
      </c:bar3DChart>
      <c:catAx>
        <c:axId val="226475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2649088"/>
        <c:crosses val="autoZero"/>
        <c:auto val="1"/>
        <c:lblAlgn val="ctr"/>
        <c:lblOffset val="100"/>
        <c:noMultiLvlLbl val="0"/>
      </c:catAx>
      <c:valAx>
        <c:axId val="2264908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226475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962962962962965E-2"/>
          <c:y val="4.6218487394957986E-2"/>
          <c:w val="0.57291666666666663"/>
          <c:h val="0.829831932773109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поступления из других бюджетов бюджетной системы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4566.3</c:v>
                </c:pt>
                <c:pt idx="1">
                  <c:v>3663.8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3618.7</c:v>
                </c:pt>
                <c:pt idx="1">
                  <c:v>4691.7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045696"/>
        <c:axId val="28047232"/>
        <c:axId val="0"/>
      </c:bar3DChart>
      <c:catAx>
        <c:axId val="2804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04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047232"/>
        <c:scaling>
          <c:orientation val="minMax"/>
          <c:max val="5000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04569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782407407407407"/>
          <c:y val="0.17226890756302521"/>
          <c:w val="0.33217592592592593"/>
          <c:h val="0.579831932773109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8E-2"/>
          <c:y val="3.8626609442060089E-2"/>
          <c:w val="0.5679156908665105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7703.7</c:v>
                </c:pt>
                <c:pt idx="1">
                  <c:v>7967.7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265088"/>
        <c:axId val="28266880"/>
        <c:axId val="0"/>
      </c:bar3DChart>
      <c:catAx>
        <c:axId val="2826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266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266880"/>
        <c:scaling>
          <c:orientation val="minMax"/>
          <c:max val="8000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26508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8E-2"/>
          <c:y val="4.7210300429184553E-2"/>
          <c:w val="0.5679156908665105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7703.7</c:v>
                </c:pt>
                <c:pt idx="1">
                  <c:v>7967.6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2596.1999999999998</c:v>
                </c:pt>
                <c:pt idx="1">
                  <c:v>2191.5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297088"/>
        <c:axId val="28298624"/>
        <c:axId val="0"/>
      </c:bar3DChart>
      <c:catAx>
        <c:axId val="2829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298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298624"/>
        <c:scaling>
          <c:orientation val="minMax"/>
          <c:max val="8000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29708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8E-2"/>
          <c:y val="4.7210300429184553E-2"/>
          <c:w val="0.5679156908665105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7703.7</c:v>
                </c:pt>
                <c:pt idx="1">
                  <c:v>7967.6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2"/>
                <c:pt idx="0">
                  <c:v>2015г.</c:v>
                </c:pt>
                <c:pt idx="1">
                  <c:v>2016г.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3165.9</c:v>
                </c:pt>
                <c:pt idx="1">
                  <c:v>2848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447872"/>
        <c:axId val="28449408"/>
        <c:axId val="0"/>
      </c:bar3DChart>
      <c:catAx>
        <c:axId val="2844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449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449408"/>
        <c:scaling>
          <c:orientation val="minMax"/>
          <c:max val="8000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844787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816"/>
          <c:y val="0.16738197424892703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5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9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140" y="2130425"/>
            <a:ext cx="7900060" cy="2797835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Ефремово-Степановского сельского поселения Тарасовского района за 2016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91250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178130"/>
            <a:ext cx="8431481" cy="110440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Ефремово-Степановского сельского поселения </a:t>
            </a:r>
            <a:br>
              <a:rPr lang="ru-RU" sz="2400" dirty="0" smtClean="0"/>
            </a:br>
            <a:r>
              <a:rPr lang="ru-RU" sz="2400" dirty="0" smtClean="0"/>
              <a:t>Тарасовского района  за 2016 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197932"/>
              </p:ext>
            </p:extLst>
          </p:nvPr>
        </p:nvGraphicFramePr>
        <p:xfrm>
          <a:off x="443541" y="1270660"/>
          <a:ext cx="8261073" cy="41791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753691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7850,1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8355,5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4186,3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4691,7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3663,8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3663,8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8565,1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7967,6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профицит(+)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-715,0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-387,9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Доходы бюджета Ефремово-Степановского сельского поселения Тарасовского района за 2016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8355,5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8" y="1757547"/>
            <a:ext cx="1413164" cy="7125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731,6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42112" y="1674419"/>
            <a:ext cx="1306287" cy="1163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1105,2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7061" y="1793175"/>
            <a:ext cx="1745671" cy="13300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172,3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2033,3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63538" y="3176648"/>
            <a:ext cx="2452254" cy="10529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8399" y="3238003"/>
            <a:ext cx="2230581" cy="9282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Арендная плата за земельные участки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73,4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1274" y="4229594"/>
            <a:ext cx="2398815" cy="833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Денежные взыскания, 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27,4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0689" y="5130140"/>
            <a:ext cx="4025734" cy="914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Поступления из других бюджетов бюджетной системы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3663,8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4147" y="4324599"/>
            <a:ext cx="2428504" cy="63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80,5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386940" y="1793175"/>
            <a:ext cx="2315689" cy="1163781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Акцизы по подакцизным товарам 456,1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Ефремово-Степановского с/п Тарасовского района в 2016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547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Расходы бюджета Ефремово-Степановского сельского поселения Тарасовского района за 2016 год исполнены в сумме</a:t>
            </a:r>
            <a:br>
              <a:rPr lang="ru-RU" sz="2000" dirty="0" smtClean="0"/>
            </a:br>
            <a:r>
              <a:rPr lang="ru-RU" sz="2000" dirty="0" smtClean="0"/>
              <a:t>7967,6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5112,5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69,9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5720" y="3265714"/>
            <a:ext cx="1995054" cy="12112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157,5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792" y="3289465"/>
            <a:ext cx="1900052" cy="12350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2191,5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06731" y="4978730"/>
            <a:ext cx="3908962" cy="7501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5647" y="3253838"/>
            <a:ext cx="2066306" cy="12112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433,0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Ефремово-Степановского сельского поселения Тарасовского района за 2016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936076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5642" y="228599"/>
            <a:ext cx="8233558" cy="165957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Поступления в бюджет 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028877"/>
              </p:ext>
            </p:extLst>
          </p:nvPr>
        </p:nvGraphicFramePr>
        <p:xfrm>
          <a:off x="536575" y="1954213"/>
          <a:ext cx="8208963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599"/>
            <a:ext cx="8229600" cy="174270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</a:rPr>
              <a:t>Расходы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2566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</a:t>
            </a:r>
            <a:r>
              <a:rPr lang="ru-RU" sz="2800" b="1" smtClean="0">
                <a:latin typeface="Times New Roman" pitchFamily="18" charset="0"/>
              </a:rPr>
              <a:t>расходов бюджета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39740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199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Отчет об исполнении бюджета Ефремово-Степановского сельского поселения Тарасовского района за 2016 год</vt:lpstr>
      <vt:lpstr>Основные параметры исполнения бюджета Ефремово-Степановского сельского поселения  Тарасовского района  за 2016 год                                                                                                                         тыс руб</vt:lpstr>
      <vt:lpstr>Доходы бюджета Ефремово-Степановского сельского поселения Тарасовского района за 2016 год исполнены в сумме 8355,5 тыс. рублей</vt:lpstr>
      <vt:lpstr>Поступление собственных доходов в бюджет  Ефремово-Степановского с/п Тарасовского района в 2016 году</vt:lpstr>
      <vt:lpstr>Расходы бюджета Ефремово-Степановского сельского поселения Тарасовского района за 2016 год исполнены в сумме 7967,6 тыс. рублей</vt:lpstr>
      <vt:lpstr>Доля расходов бюджета Ефремово-Степановского сельского поселения Тарасовского района за 2016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90</cp:revision>
  <cp:lastPrinted>2015-01-27T05:17:59Z</cp:lastPrinted>
  <dcterms:created xsi:type="dcterms:W3CDTF">2014-05-06T10:06:48Z</dcterms:created>
  <dcterms:modified xsi:type="dcterms:W3CDTF">2017-02-08T08:54:04Z</dcterms:modified>
</cp:coreProperties>
</file>